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73" r:id="rId6"/>
    <p:sldId id="323" r:id="rId7"/>
    <p:sldId id="260" r:id="rId8"/>
    <p:sldId id="262" r:id="rId9"/>
    <p:sldId id="279" r:id="rId10"/>
    <p:sldId id="263" r:id="rId11"/>
    <p:sldId id="282" r:id="rId12"/>
    <p:sldId id="264" r:id="rId13"/>
    <p:sldId id="285" r:id="rId14"/>
    <p:sldId id="286" r:id="rId15"/>
    <p:sldId id="322" r:id="rId16"/>
    <p:sldId id="300" r:id="rId17"/>
    <p:sldId id="321" r:id="rId18"/>
    <p:sldId id="320" r:id="rId19"/>
    <p:sldId id="268" r:id="rId20"/>
    <p:sldId id="324" r:id="rId21"/>
    <p:sldId id="325" r:id="rId22"/>
    <p:sldId id="327" r:id="rId23"/>
    <p:sldId id="326" r:id="rId24"/>
    <p:sldId id="314" r:id="rId25"/>
    <p:sldId id="316" r:id="rId26"/>
    <p:sldId id="269" r:id="rId27"/>
    <p:sldId id="271" r:id="rId28"/>
    <p:sldId id="272" r:id="rId29"/>
    <p:sldId id="270" r:id="rId30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3399FF"/>
    <a:srgbClr val="FF6699"/>
    <a:srgbClr val="008000"/>
    <a:srgbClr val="FF0000"/>
    <a:srgbClr val="00FFFF"/>
    <a:srgbClr val="00FF00"/>
    <a:srgbClr val="FF6600"/>
    <a:srgbClr val="99CC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09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10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1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доходной части:</c:v>
                </c:pt>
              </c:strCache>
            </c:strRef>
          </c:tx>
          <c:explosion val="1"/>
          <c:dPt>
            <c:idx val="0"/>
            <c:bubble3D val="0"/>
            <c:explosion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Безвозмездные99880,823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8291668542384"/>
                      <c:h val="0.25717511073445015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err="1" smtClean="0"/>
                      <a:t>Собствен-ные</a:t>
                    </a:r>
                    <a:endParaRPr lang="ru-RU" dirty="0" smtClean="0"/>
                  </a:p>
                  <a:p>
                    <a:r>
                      <a:rPr lang="ru-RU" dirty="0" smtClean="0"/>
                      <a:t>18 587,069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 - 34704,2тыс.руб.</c:v>
                </c:pt>
                <c:pt idx="1">
                  <c:v>Безвозмездные поступления - 132707,6 тыс.руб.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0.20700000000000021</c:v>
                </c:pt>
                <c:pt idx="1">
                  <c:v>0.79300000000000004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6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bubble3D val="0"/>
            <c:explosion val="24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tx1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  <a:ln w="0"/>
            </c:spPr>
          </c:dPt>
          <c:dPt>
            <c:idx val="5"/>
            <c:bubble3D val="0"/>
            <c:spPr>
              <a:solidFill>
                <a:srgbClr val="FF66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6390,921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085457271364318E-2"/>
                      <c:h val="5.2963430012610342E-2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1003,596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601913610124073E-2"/>
                  <c:y val="0.1872695137571864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1163,493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2254,288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2541,534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5233,235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6699"/>
              </a:solidFill>
              <a:ln w="25318">
                <a:noFill/>
              </a:ln>
            </c:spPr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Доходы от  продажи активов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6390.9210000000003</c:v>
                </c:pt>
                <c:pt idx="1">
                  <c:v>1003.596</c:v>
                </c:pt>
                <c:pt idx="2">
                  <c:v>1160.143</c:v>
                </c:pt>
                <c:pt idx="3">
                  <c:v>2254.288</c:v>
                </c:pt>
                <c:pt idx="4">
                  <c:v>2541.5340000000001</c:v>
                </c:pt>
                <c:pt idx="5">
                  <c:v>5218.0860000000002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9">
          <a:noFill/>
        </a:ln>
      </c:spPr>
    </c:plotArea>
    <c:legend>
      <c:legendPos val="r"/>
      <c:layout>
        <c:manualLayout>
          <c:xMode val="edge"/>
          <c:yMode val="edge"/>
          <c:x val="0.61913179391901862"/>
          <c:y val="4.6541994750656172E-2"/>
          <c:w val="0.37187260019463941"/>
          <c:h val="0.9069160104986876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93686397997523E-2"/>
          <c:y val="4.4900127203699645E-2"/>
          <c:w val="0.91880695108606536"/>
          <c:h val="0.7666144964238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0"/>
              </a:lightRig>
            </a:scene3d>
            <a:sp3d prstMaterial="metal">
              <a:bevelT w="10000" h="100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217,109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836335587672736E-3"/>
                  <c:y val="-3.134212797415864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5424,135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4188,060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51,519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217109</c:v>
                </c:pt>
                <c:pt idx="1">
                  <c:v>5424135</c:v>
                </c:pt>
                <c:pt idx="2">
                  <c:v>4188060</c:v>
                </c:pt>
                <c:pt idx="3">
                  <c:v>0</c:v>
                </c:pt>
                <c:pt idx="4">
                  <c:v>51518.87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3335480"/>
        <c:axId val="143338616"/>
      </c:barChart>
      <c:catAx>
        <c:axId val="14333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338616"/>
        <c:crosses val="autoZero"/>
        <c:auto val="1"/>
        <c:lblAlgn val="ctr"/>
        <c:lblOffset val="100"/>
        <c:noMultiLvlLbl val="0"/>
      </c:catAx>
      <c:valAx>
        <c:axId val="143338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33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460317460317461E-2"/>
          <c:y val="2.6378896882494011E-2"/>
          <c:w val="0.86190476190476151"/>
          <c:h val="0.95203836930455632"/>
        </c:manualLayout>
      </c:layout>
      <c:pie3D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841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523809523809561"/>
          <c:y val="0.37410071942446105"/>
          <c:w val="9.8412698412698424E-2"/>
          <c:h val="0.25419664268585135"/>
        </c:manualLayout>
      </c:layout>
      <c:overlay val="0"/>
      <c:spPr>
        <a:noFill/>
        <a:ln w="2103">
          <a:solidFill>
            <a:schemeClr val="tx1"/>
          </a:solidFill>
          <a:prstDash val="solid"/>
        </a:ln>
      </c:spPr>
      <c:txPr>
        <a:bodyPr/>
        <a:lstStyle/>
        <a:p>
          <a:pPr>
            <a:defRPr sz="109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25368">
          <a:noFill/>
        </a:ln>
      </c:spPr>
    </c:sideWall>
    <c:backWall>
      <c:thickness val="0"/>
      <c:spPr>
        <a:noFill/>
        <a:ln w="25368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FFFF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 w="2533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1">
                  <c:v>Национальная оборона деятельность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Национальная безопасность</c:v>
                </c:pt>
                <c:pt idx="5">
                  <c:v>Культура и кинематография</c:v>
                </c:pt>
                <c:pt idx="6">
                  <c:v>Общегосударственные вопросы</c:v>
                </c:pt>
                <c:pt idx="7">
                  <c:v>Физическая культура и спорт</c:v>
                </c:pt>
                <c:pt idx="8">
                  <c:v>Межбюджетные трансферты бюджетам субъектов РФ и муниципальных образований общего характера</c:v>
                </c:pt>
                <c:pt idx="9">
                  <c:v>Социальная политика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1">
                  <c:v>217.10900000000001</c:v>
                </c:pt>
                <c:pt idx="2">
                  <c:v>2810.0479999999998</c:v>
                </c:pt>
                <c:pt idx="3">
                  <c:v>6223.9449999999997</c:v>
                </c:pt>
                <c:pt idx="4">
                  <c:v>98.146000000000001</c:v>
                </c:pt>
                <c:pt idx="5">
                  <c:v>3089.1590000000001</c:v>
                </c:pt>
                <c:pt idx="6">
                  <c:v>12015.25</c:v>
                </c:pt>
                <c:pt idx="7">
                  <c:v>295.55200000000002</c:v>
                </c:pt>
                <c:pt idx="8">
                  <c:v>120.542</c:v>
                </c:pt>
                <c:pt idx="9">
                  <c:v>989.85599999999999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5388816"/>
        <c:axId val="225387248"/>
        <c:axId val="0"/>
      </c:bar3DChart>
      <c:catAx>
        <c:axId val="22538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5387248"/>
        <c:crosses val="autoZero"/>
        <c:auto val="1"/>
        <c:lblAlgn val="ctr"/>
        <c:lblOffset val="100"/>
        <c:noMultiLvlLbl val="0"/>
      </c:catAx>
      <c:valAx>
        <c:axId val="2253872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25388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E04BC-FC94-4C2A-BCF6-9B9B1EB210B4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15C66B-1806-4401-959D-9499E9C846FE}">
      <dgm:prSet phldrT="[Текст]" custT="1"/>
      <dgm:spPr/>
      <dgm:t>
        <a:bodyPr/>
        <a:lstStyle/>
        <a:p>
          <a:r>
            <a:rPr lang="ru-RU" sz="2000" dirty="0" smtClean="0"/>
            <a:t>Доходы бюджета</a:t>
          </a:r>
          <a:endParaRPr lang="ru-RU" sz="2000" dirty="0"/>
        </a:p>
      </dgm:t>
    </dgm:pt>
    <dgm:pt modelId="{A832A142-7CBF-42BF-9445-D9F40309ADCB}" type="parTrans" cxnId="{133FE91A-9C5E-4609-A699-A37877E658BA}">
      <dgm:prSet/>
      <dgm:spPr/>
      <dgm:t>
        <a:bodyPr/>
        <a:lstStyle/>
        <a:p>
          <a:endParaRPr lang="ru-RU"/>
        </a:p>
      </dgm:t>
    </dgm:pt>
    <dgm:pt modelId="{D10DCCCB-FAB8-4DBF-AE7E-4A51A0BACC5D}" type="sibTrans" cxnId="{133FE91A-9C5E-4609-A699-A37877E658BA}">
      <dgm:prSet/>
      <dgm:spPr/>
      <dgm:t>
        <a:bodyPr/>
        <a:lstStyle/>
        <a:p>
          <a:endParaRPr lang="ru-RU" dirty="0"/>
        </a:p>
      </dgm:t>
    </dgm:pt>
    <dgm:pt modelId="{A460D862-DFF9-46F0-9C75-9133B44EA696}">
      <dgm:prSet phldrT="[Текст]" custT="1"/>
      <dgm:spPr/>
      <dgm:t>
        <a:bodyPr/>
        <a:lstStyle/>
        <a:p>
          <a:pPr algn="just"/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Налоговые доходы:</a:t>
          </a:r>
        </a:p>
        <a:p>
          <a:pPr algn="just"/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i="1" dirty="0" smtClean="0"/>
            <a:t>Поступления от уплаты налогов, установленных Налоговым кодексом РФ, например:</a:t>
          </a:r>
        </a:p>
        <a:p>
          <a:pPr algn="just"/>
          <a:r>
            <a:rPr lang="ru-RU" sz="1400" i="1" dirty="0" smtClean="0"/>
            <a:t>- налог на доходы физических лиц;</a:t>
          </a:r>
        </a:p>
        <a:p>
          <a:pPr algn="just"/>
          <a:r>
            <a:rPr lang="ru-RU" sz="1400" i="1" dirty="0" smtClean="0"/>
            <a:t>- акцизы;</a:t>
          </a:r>
        </a:p>
        <a:p>
          <a:pPr algn="just"/>
          <a:r>
            <a:rPr lang="ru-RU" sz="1400" i="1" dirty="0" smtClean="0"/>
            <a:t>- Налог на имущество;</a:t>
          </a:r>
        </a:p>
        <a:p>
          <a:pPr algn="just"/>
          <a:r>
            <a:rPr lang="ru-RU" sz="1400" i="1" dirty="0" smtClean="0"/>
            <a:t>- Земельный налог;</a:t>
          </a:r>
        </a:p>
        <a:p>
          <a:pPr algn="just"/>
          <a:endParaRPr lang="ru-RU" sz="1400" i="1" dirty="0" smtClean="0"/>
        </a:p>
        <a:p>
          <a:pPr algn="just"/>
          <a:endParaRPr lang="ru-RU" sz="1400" i="1" dirty="0"/>
        </a:p>
      </dgm:t>
    </dgm:pt>
    <dgm:pt modelId="{934D53DA-3E81-4A06-A631-43B32D375DC0}" type="parTrans" cxnId="{D202A412-97C9-4BD3-9B5A-7D0F63528073}">
      <dgm:prSet/>
      <dgm:spPr/>
      <dgm:t>
        <a:bodyPr/>
        <a:lstStyle/>
        <a:p>
          <a:endParaRPr lang="ru-RU"/>
        </a:p>
      </dgm:t>
    </dgm:pt>
    <dgm:pt modelId="{33C701F1-AEF3-435C-A741-4513DF34932D}" type="sibTrans" cxnId="{D202A412-97C9-4BD3-9B5A-7D0F63528073}">
      <dgm:prSet/>
      <dgm:spPr/>
      <dgm:t>
        <a:bodyPr/>
        <a:lstStyle/>
        <a:p>
          <a:endParaRPr lang="ru-RU"/>
        </a:p>
      </dgm:t>
    </dgm:pt>
    <dgm:pt modelId="{3F278840-0E73-4209-9129-702454102E29}">
      <dgm:prSet phldrT="[Текст]" custT="1"/>
      <dgm:spPr/>
      <dgm:t>
        <a:bodyPr/>
        <a:lstStyle/>
        <a:p>
          <a:pPr algn="ctr"/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Неналоговые доходы:</a:t>
          </a:r>
          <a:endParaRPr lang="ru-RU" sz="3000" b="1" u="sng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just"/>
          <a:r>
            <a:rPr lang="ru-RU" sz="1400" i="1" dirty="0" smtClean="0"/>
            <a:t>Поступления от уплаты других пошлин и сборов, установленных законодательством РФ, а также штрафов за нарушение законодательством, например:</a:t>
          </a:r>
        </a:p>
        <a:p>
          <a:pPr algn="just"/>
          <a:r>
            <a:rPr lang="ru-RU" sz="1400" i="1" dirty="0" smtClean="0"/>
            <a:t>- доходы от использования муниципального имущества;</a:t>
          </a:r>
        </a:p>
        <a:p>
          <a:pPr algn="just"/>
          <a:r>
            <a:rPr lang="ru-RU" sz="1400" i="1" dirty="0" smtClean="0"/>
            <a:t>- платные услуги;</a:t>
          </a:r>
        </a:p>
        <a:p>
          <a:pPr algn="just"/>
          <a:r>
            <a:rPr lang="ru-RU" sz="1400" i="1" dirty="0" smtClean="0"/>
            <a:t>- доходы от продажи муниципального имущества;</a:t>
          </a:r>
        </a:p>
        <a:p>
          <a:pPr algn="just"/>
          <a:r>
            <a:rPr lang="ru-RU" sz="1400" i="1" dirty="0" smtClean="0"/>
            <a:t>- штрафы;</a:t>
          </a:r>
        </a:p>
        <a:p>
          <a:pPr algn="just"/>
          <a:r>
            <a:rPr lang="ru-RU" sz="1400" i="1" dirty="0" smtClean="0"/>
            <a:t>- другие. </a:t>
          </a:r>
          <a:endParaRPr lang="ru-RU" sz="1400" i="1" dirty="0"/>
        </a:p>
      </dgm:t>
    </dgm:pt>
    <dgm:pt modelId="{57D45059-ED1C-455B-B65F-D6597CC83635}" type="parTrans" cxnId="{C094789E-D487-4458-97A9-3B12F03EC64F}">
      <dgm:prSet/>
      <dgm:spPr/>
      <dgm:t>
        <a:bodyPr/>
        <a:lstStyle/>
        <a:p>
          <a:endParaRPr lang="ru-RU"/>
        </a:p>
      </dgm:t>
    </dgm:pt>
    <dgm:pt modelId="{B222A183-D7D8-4962-A126-27745DD19732}" type="sibTrans" cxnId="{C094789E-D487-4458-97A9-3B12F03EC64F}">
      <dgm:prSet/>
      <dgm:spPr/>
      <dgm:t>
        <a:bodyPr/>
        <a:lstStyle/>
        <a:p>
          <a:endParaRPr lang="ru-RU"/>
        </a:p>
      </dgm:t>
    </dgm:pt>
    <dgm:pt modelId="{A7025F86-5030-4A55-93EB-33C6807B0A46}">
      <dgm:prSet phldrT="[Текст]" custT="1"/>
      <dgm:spPr/>
      <dgm:t>
        <a:bodyPr/>
        <a:lstStyle/>
        <a:p>
          <a:pPr algn="ctr"/>
          <a:r>
            <a:rPr lang="ru-RU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Безвозмездные поступления:</a:t>
          </a:r>
        </a:p>
        <a:p>
          <a:pPr algn="ctr"/>
          <a:r>
            <a:rPr lang="ru-RU" sz="1400" b="0" i="1" u="none" dirty="0" smtClean="0">
              <a:effectLst/>
            </a:rPr>
            <a:t>Поступления от бюджетов других уровней:</a:t>
          </a:r>
        </a:p>
        <a:p>
          <a:pPr algn="l"/>
          <a:r>
            <a:rPr lang="ru-RU" sz="1400" b="0" i="1" u="none" dirty="0" smtClean="0">
              <a:effectLst/>
            </a:rPr>
            <a:t>- дотации;</a:t>
          </a:r>
        </a:p>
        <a:p>
          <a:pPr algn="l"/>
          <a:r>
            <a:rPr lang="ru-RU" sz="1400" b="0" i="1" u="none" dirty="0" smtClean="0">
              <a:effectLst/>
            </a:rPr>
            <a:t>- субвенции;</a:t>
          </a:r>
        </a:p>
        <a:p>
          <a:pPr algn="l"/>
          <a:r>
            <a:rPr lang="ru-RU" sz="1400" b="0" i="1" u="none" dirty="0" smtClean="0">
              <a:effectLst/>
            </a:rPr>
            <a:t>- субсидии;</a:t>
          </a:r>
        </a:p>
        <a:p>
          <a:pPr algn="l"/>
          <a:r>
            <a:rPr lang="ru-RU" sz="1400" b="0" i="1" u="none" dirty="0" smtClean="0">
              <a:effectLst/>
            </a:rPr>
            <a:t>- иные межбюджетные трансферты;</a:t>
          </a:r>
        </a:p>
        <a:p>
          <a:pPr algn="l"/>
          <a:r>
            <a:rPr lang="ru-RU" sz="1400" b="0" i="1" u="none" dirty="0" smtClean="0">
              <a:effectLst/>
            </a:rPr>
            <a:t>- прочие безвозмездные поступления.</a:t>
          </a:r>
          <a:endParaRPr lang="ru-RU" sz="1400" b="0" i="1" u="none" dirty="0">
            <a:effectLst/>
          </a:endParaRPr>
        </a:p>
      </dgm:t>
    </dgm:pt>
    <dgm:pt modelId="{487A005E-9359-4322-B855-2B271AE2BDF6}" type="parTrans" cxnId="{39095565-9F4F-468D-B4FB-8515C8668653}">
      <dgm:prSet/>
      <dgm:spPr/>
      <dgm:t>
        <a:bodyPr/>
        <a:lstStyle/>
        <a:p>
          <a:endParaRPr lang="ru-RU"/>
        </a:p>
      </dgm:t>
    </dgm:pt>
    <dgm:pt modelId="{6CB2CDA2-422E-427C-99AF-26B55FE9F9BB}" type="sibTrans" cxnId="{39095565-9F4F-468D-B4FB-8515C8668653}">
      <dgm:prSet/>
      <dgm:spPr/>
      <dgm:t>
        <a:bodyPr/>
        <a:lstStyle/>
        <a:p>
          <a:endParaRPr lang="ru-RU"/>
        </a:p>
      </dgm:t>
    </dgm:pt>
    <dgm:pt modelId="{1BD9B6B0-5485-4739-894B-C9F4F1E2389E}" type="pres">
      <dgm:prSet presAssocID="{328E04BC-FC94-4C2A-BCF6-9B9B1EB210B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0CB8E1-AF38-4631-A650-6AEFE8E616B0}" type="pres">
      <dgm:prSet presAssocID="{DE15C66B-1806-4401-959D-9499E9C846FE}" presName="roof" presStyleLbl="dkBgShp" presStyleIdx="0" presStyleCnt="2" custScaleY="34026" custLinFactNeighborX="-19632" custLinFactNeighborY="-10255"/>
      <dgm:spPr/>
      <dgm:t>
        <a:bodyPr/>
        <a:lstStyle/>
        <a:p>
          <a:endParaRPr lang="ru-RU"/>
        </a:p>
      </dgm:t>
    </dgm:pt>
    <dgm:pt modelId="{4066FA48-7F0F-4DB1-9DF6-DA9185D782B9}" type="pres">
      <dgm:prSet presAssocID="{DE15C66B-1806-4401-959D-9499E9C846FE}" presName="pillars" presStyleCnt="0"/>
      <dgm:spPr/>
    </dgm:pt>
    <dgm:pt modelId="{DAE63F71-1B49-47E5-828C-DAACA1A0490A}" type="pres">
      <dgm:prSet presAssocID="{DE15C66B-1806-4401-959D-9499E9C846FE}" presName="pillar1" presStyleLbl="node1" presStyleIdx="0" presStyleCnt="3" custScaleY="100000" custLinFactNeighborX="-147" custLinFactNeighborY="-7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A5D0E-0FFF-42B2-9FD1-163083D36A8B}" type="pres">
      <dgm:prSet presAssocID="{3F278840-0E73-4209-9129-702454102E29}" presName="pillarX" presStyleLbl="node1" presStyleIdx="1" presStyleCnt="3" custScaleY="115028" custLinFactNeighborX="384" custLinFactNeighborY="-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76041-997A-47A7-9749-02AF0BC4C550}" type="pres">
      <dgm:prSet presAssocID="{A7025F86-5030-4A55-93EB-33C6807B0A46}" presName="pillarX" presStyleLbl="node1" presStyleIdx="2" presStyleCnt="3" custScaleY="80708" custLinFactNeighborX="1151" custLinFactNeighborY="-17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125DF-20A5-470D-B810-F15C69A9A6E7}" type="pres">
      <dgm:prSet presAssocID="{DE15C66B-1806-4401-959D-9499E9C846FE}" presName="base" presStyleLbl="dkBgShp" presStyleIdx="1" presStyleCnt="2" custLinFactNeighborX="128" custLinFactNeighborY="74161"/>
      <dgm:spPr/>
    </dgm:pt>
  </dgm:ptLst>
  <dgm:cxnLst>
    <dgm:cxn modelId="{0FEEF9BB-C7D6-43EC-A6F6-31B48D9D2FEF}" type="presOf" srcId="{A460D862-DFF9-46F0-9C75-9133B44EA696}" destId="{DAE63F71-1B49-47E5-828C-DAACA1A0490A}" srcOrd="0" destOrd="0" presId="urn:microsoft.com/office/officeart/2005/8/layout/hList3"/>
    <dgm:cxn modelId="{60EB80D4-7EC0-4A6F-856C-AABACD97F89B}" type="presOf" srcId="{328E04BC-FC94-4C2A-BCF6-9B9B1EB210B4}" destId="{1BD9B6B0-5485-4739-894B-C9F4F1E2389E}" srcOrd="0" destOrd="0" presId="urn:microsoft.com/office/officeart/2005/8/layout/hList3"/>
    <dgm:cxn modelId="{133FE91A-9C5E-4609-A699-A37877E658BA}" srcId="{328E04BC-FC94-4C2A-BCF6-9B9B1EB210B4}" destId="{DE15C66B-1806-4401-959D-9499E9C846FE}" srcOrd="0" destOrd="0" parTransId="{A832A142-7CBF-42BF-9445-D9F40309ADCB}" sibTransId="{D10DCCCB-FAB8-4DBF-AE7E-4A51A0BACC5D}"/>
    <dgm:cxn modelId="{D4738F11-E3BE-4E87-A602-F3EF2B588A04}" type="presOf" srcId="{A7025F86-5030-4A55-93EB-33C6807B0A46}" destId="{3BF76041-997A-47A7-9749-02AF0BC4C550}" srcOrd="0" destOrd="0" presId="urn:microsoft.com/office/officeart/2005/8/layout/hList3"/>
    <dgm:cxn modelId="{5ED29219-B44D-4D85-9727-CB9B6169543B}" type="presOf" srcId="{3F278840-0E73-4209-9129-702454102E29}" destId="{A1EA5D0E-0FFF-42B2-9FD1-163083D36A8B}" srcOrd="0" destOrd="0" presId="urn:microsoft.com/office/officeart/2005/8/layout/hList3"/>
    <dgm:cxn modelId="{C094789E-D487-4458-97A9-3B12F03EC64F}" srcId="{DE15C66B-1806-4401-959D-9499E9C846FE}" destId="{3F278840-0E73-4209-9129-702454102E29}" srcOrd="1" destOrd="0" parTransId="{57D45059-ED1C-455B-B65F-D6597CC83635}" sibTransId="{B222A183-D7D8-4962-A126-27745DD19732}"/>
    <dgm:cxn modelId="{0193FD5A-6B6F-49D5-965F-EC3DF86C7C6F}" type="presOf" srcId="{DE15C66B-1806-4401-959D-9499E9C846FE}" destId="{550CB8E1-AF38-4631-A650-6AEFE8E616B0}" srcOrd="0" destOrd="0" presId="urn:microsoft.com/office/officeart/2005/8/layout/hList3"/>
    <dgm:cxn modelId="{D202A412-97C9-4BD3-9B5A-7D0F63528073}" srcId="{DE15C66B-1806-4401-959D-9499E9C846FE}" destId="{A460D862-DFF9-46F0-9C75-9133B44EA696}" srcOrd="0" destOrd="0" parTransId="{934D53DA-3E81-4A06-A631-43B32D375DC0}" sibTransId="{33C701F1-AEF3-435C-A741-4513DF34932D}"/>
    <dgm:cxn modelId="{39095565-9F4F-468D-B4FB-8515C8668653}" srcId="{DE15C66B-1806-4401-959D-9499E9C846FE}" destId="{A7025F86-5030-4A55-93EB-33C6807B0A46}" srcOrd="2" destOrd="0" parTransId="{487A005E-9359-4322-B855-2B271AE2BDF6}" sibTransId="{6CB2CDA2-422E-427C-99AF-26B55FE9F9BB}"/>
    <dgm:cxn modelId="{6EF96D31-8813-47F5-BDEC-D973E0394372}" type="presParOf" srcId="{1BD9B6B0-5485-4739-894B-C9F4F1E2389E}" destId="{550CB8E1-AF38-4631-A650-6AEFE8E616B0}" srcOrd="0" destOrd="0" presId="urn:microsoft.com/office/officeart/2005/8/layout/hList3"/>
    <dgm:cxn modelId="{397C7F51-99EC-4413-A976-DCD00D1BC1CD}" type="presParOf" srcId="{1BD9B6B0-5485-4739-894B-C9F4F1E2389E}" destId="{4066FA48-7F0F-4DB1-9DF6-DA9185D782B9}" srcOrd="1" destOrd="0" presId="urn:microsoft.com/office/officeart/2005/8/layout/hList3"/>
    <dgm:cxn modelId="{0A78E028-2553-4EE8-947A-1CF21F565481}" type="presParOf" srcId="{4066FA48-7F0F-4DB1-9DF6-DA9185D782B9}" destId="{DAE63F71-1B49-47E5-828C-DAACA1A0490A}" srcOrd="0" destOrd="0" presId="urn:microsoft.com/office/officeart/2005/8/layout/hList3"/>
    <dgm:cxn modelId="{47F2564A-497D-431E-B556-979D1EBDE075}" type="presParOf" srcId="{4066FA48-7F0F-4DB1-9DF6-DA9185D782B9}" destId="{A1EA5D0E-0FFF-42B2-9FD1-163083D36A8B}" srcOrd="1" destOrd="0" presId="urn:microsoft.com/office/officeart/2005/8/layout/hList3"/>
    <dgm:cxn modelId="{C6D0E8BD-E866-430A-908F-05DBAAC58D7E}" type="presParOf" srcId="{4066FA48-7F0F-4DB1-9DF6-DA9185D782B9}" destId="{3BF76041-997A-47A7-9749-02AF0BC4C550}" srcOrd="2" destOrd="0" presId="urn:microsoft.com/office/officeart/2005/8/layout/hList3"/>
    <dgm:cxn modelId="{3D9EA061-1BFA-4797-8F11-F26FE7C6C214}" type="presParOf" srcId="{1BD9B6B0-5485-4739-894B-C9F4F1E2389E}" destId="{757125DF-20A5-470D-B810-F15C69A9A6E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A99A6E-EC3B-4539-8D51-13986B191C9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533961-9335-49AE-8FC3-57108D77C9C8}">
      <dgm:prSet phldrT="[Текст]" custT="1"/>
      <dgm:spPr>
        <a:solidFill>
          <a:srgbClr val="FF5050"/>
        </a:solidFill>
      </dgm:spPr>
      <dgm:t>
        <a:bodyPr/>
        <a:lstStyle/>
        <a:p>
          <a:pPr algn="ctr"/>
          <a:r>
            <a:rPr lang="ru-RU" sz="1400" b="1" dirty="0" smtClean="0"/>
            <a:t>цель программы – </a:t>
          </a:r>
          <a:r>
            <a:rPr lang="ru-RU" sz="1400" b="0" dirty="0" smtClean="0"/>
            <a:t>получение комплексного эффекта реализации предусмотренных в программе мероприятий</a:t>
          </a:r>
          <a:endParaRPr lang="ru-RU" sz="1400" b="1" dirty="0"/>
        </a:p>
      </dgm:t>
    </dgm:pt>
    <dgm:pt modelId="{7C4FF86A-973F-47A9-93CF-B73A3BD86DCC}" type="parTrans" cxnId="{72101831-B818-4FE8-AF09-4C777BCB97EF}">
      <dgm:prSet/>
      <dgm:spPr/>
      <dgm:t>
        <a:bodyPr/>
        <a:lstStyle/>
        <a:p>
          <a:endParaRPr lang="ru-RU"/>
        </a:p>
      </dgm:t>
    </dgm:pt>
    <dgm:pt modelId="{16A99FC8-3558-4F9A-901D-16288CCC53FA}" type="sibTrans" cxnId="{72101831-B818-4FE8-AF09-4C777BCB97EF}">
      <dgm:prSet/>
      <dgm:spPr/>
      <dgm:t>
        <a:bodyPr/>
        <a:lstStyle/>
        <a:p>
          <a:endParaRPr lang="ru-RU"/>
        </a:p>
      </dgm:t>
    </dgm:pt>
    <dgm:pt modelId="{536D3BF6-7E69-4A6F-9610-6E27D1364418}">
      <dgm:prSet phldrT="[Текст]" custT="1"/>
      <dgm:spPr>
        <a:solidFill>
          <a:srgbClr val="FF5050"/>
        </a:solidFill>
      </dgm:spPr>
      <dgm:t>
        <a:bodyPr/>
        <a:lstStyle/>
        <a:p>
          <a:pPr algn="ctr"/>
          <a:r>
            <a:rPr lang="ru-RU" sz="1400" b="1" dirty="0" smtClean="0"/>
            <a:t>задачи программы </a:t>
          </a:r>
          <a:r>
            <a:rPr lang="ru-RU" sz="1400" b="0" dirty="0" smtClean="0"/>
            <a:t>– разрешение конкретных инфраструктурных, социально-экономических, природно-ресурсных проблем развития муниципального образования</a:t>
          </a:r>
          <a:endParaRPr lang="ru-RU" sz="1400" b="1" dirty="0"/>
        </a:p>
      </dgm:t>
    </dgm:pt>
    <dgm:pt modelId="{E33792F3-62A1-4057-AB63-61D004C310E2}" type="parTrans" cxnId="{B9CD3C8A-9459-4BB7-96F0-E2170406D73C}">
      <dgm:prSet/>
      <dgm:spPr/>
      <dgm:t>
        <a:bodyPr/>
        <a:lstStyle/>
        <a:p>
          <a:endParaRPr lang="ru-RU"/>
        </a:p>
      </dgm:t>
    </dgm:pt>
    <dgm:pt modelId="{820EC9AD-2D6C-4592-B9E8-FC389152A631}" type="sibTrans" cxnId="{B9CD3C8A-9459-4BB7-96F0-E2170406D73C}">
      <dgm:prSet/>
      <dgm:spPr/>
      <dgm:t>
        <a:bodyPr/>
        <a:lstStyle/>
        <a:p>
          <a:endParaRPr lang="ru-RU"/>
        </a:p>
      </dgm:t>
    </dgm:pt>
    <dgm:pt modelId="{D09F4018-D762-4AA2-AE4E-42CE51812C1E}">
      <dgm:prSet phldrT="[Текст]" custT="1"/>
      <dgm:spPr>
        <a:solidFill>
          <a:srgbClr val="FF5050"/>
        </a:solidFill>
      </dgm:spPr>
      <dgm:t>
        <a:bodyPr/>
        <a:lstStyle/>
        <a:p>
          <a:pPr algn="ctr"/>
          <a:r>
            <a:rPr lang="ru-RU" sz="1400" b="1" dirty="0" smtClean="0"/>
            <a:t>программное мероприятие </a:t>
          </a:r>
          <a:r>
            <a:rPr lang="ru-RU" sz="1400" b="0" dirty="0" smtClean="0"/>
            <a:t>– запланированная конкретная деятельность, направленная на реализацию поставленных в программе задач</a:t>
          </a:r>
          <a:endParaRPr lang="ru-RU" sz="1400" b="1" dirty="0"/>
        </a:p>
      </dgm:t>
    </dgm:pt>
    <dgm:pt modelId="{2E3B3FAA-8CE4-4B1E-A5AA-B8C4E288F534}" type="parTrans" cxnId="{092A8A99-448D-494D-855D-397B3E0A6C24}">
      <dgm:prSet/>
      <dgm:spPr/>
      <dgm:t>
        <a:bodyPr/>
        <a:lstStyle/>
        <a:p>
          <a:endParaRPr lang="ru-RU"/>
        </a:p>
      </dgm:t>
    </dgm:pt>
    <dgm:pt modelId="{899520F8-BA66-45E3-9628-F8197A49EC92}" type="sibTrans" cxnId="{092A8A99-448D-494D-855D-397B3E0A6C24}">
      <dgm:prSet/>
      <dgm:spPr/>
      <dgm:t>
        <a:bodyPr/>
        <a:lstStyle/>
        <a:p>
          <a:endParaRPr lang="ru-RU"/>
        </a:p>
      </dgm:t>
    </dgm:pt>
    <dgm:pt modelId="{7DED0660-69A8-4759-8203-F7310DCFBBB4}">
      <dgm:prSet custT="1"/>
      <dgm:spPr>
        <a:solidFill>
          <a:srgbClr val="FF5050"/>
        </a:solidFill>
      </dgm:spPr>
      <dgm:t>
        <a:bodyPr/>
        <a:lstStyle/>
        <a:p>
          <a:pPr algn="ctr"/>
          <a:r>
            <a:rPr lang="ru-RU" sz="1400" b="1" dirty="0" smtClean="0"/>
            <a:t>исполнители программных мероприятий </a:t>
          </a:r>
          <a:r>
            <a:rPr lang="ru-RU" sz="1400" b="0" dirty="0" smtClean="0"/>
            <a:t>– ответственные за реализацию конкретных программных мероприятий органы местного самоуправления, а также любое юридическое лицо или физическое лицо, в том числе индивидуальный предприниматель, определяемые в соответствии и действующим законодательством</a:t>
          </a:r>
          <a:endParaRPr lang="ru-RU" sz="1400" b="1" dirty="0"/>
        </a:p>
      </dgm:t>
    </dgm:pt>
    <dgm:pt modelId="{7373EC7C-A744-4CED-BE1A-8A2BD739E89D}" type="parTrans" cxnId="{856104EC-A1E6-4A92-8A59-7CA02ECD5F47}">
      <dgm:prSet/>
      <dgm:spPr/>
      <dgm:t>
        <a:bodyPr/>
        <a:lstStyle/>
        <a:p>
          <a:endParaRPr lang="ru-RU"/>
        </a:p>
      </dgm:t>
    </dgm:pt>
    <dgm:pt modelId="{21CBBE91-66B4-4E7D-8CF2-3D7E6A13417A}" type="sibTrans" cxnId="{856104EC-A1E6-4A92-8A59-7CA02ECD5F47}">
      <dgm:prSet/>
      <dgm:spPr/>
      <dgm:t>
        <a:bodyPr/>
        <a:lstStyle/>
        <a:p>
          <a:endParaRPr lang="ru-RU"/>
        </a:p>
      </dgm:t>
    </dgm:pt>
    <dgm:pt modelId="{2D26211F-36D7-4F37-AC96-B488E317CA2F}" type="pres">
      <dgm:prSet presAssocID="{E1A99A6E-EC3B-4539-8D51-13986B191C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ED49D0D-D403-46BB-A8B0-9FF637B1624F}" type="pres">
      <dgm:prSet presAssocID="{E1A99A6E-EC3B-4539-8D51-13986B191C9D}" presName="Name1" presStyleCnt="0"/>
      <dgm:spPr/>
    </dgm:pt>
    <dgm:pt modelId="{5EA64E29-8FCA-4320-8194-E10F41167860}" type="pres">
      <dgm:prSet presAssocID="{E1A99A6E-EC3B-4539-8D51-13986B191C9D}" presName="cycle" presStyleCnt="0"/>
      <dgm:spPr/>
    </dgm:pt>
    <dgm:pt modelId="{A8EC52D1-D6F9-4A07-A4B3-C22FCD2E4460}" type="pres">
      <dgm:prSet presAssocID="{E1A99A6E-EC3B-4539-8D51-13986B191C9D}" presName="srcNode" presStyleLbl="node1" presStyleIdx="0" presStyleCnt="4"/>
      <dgm:spPr/>
    </dgm:pt>
    <dgm:pt modelId="{EC56805C-AE3E-450E-A62D-420D41B65410}" type="pres">
      <dgm:prSet presAssocID="{E1A99A6E-EC3B-4539-8D51-13986B191C9D}" presName="conn" presStyleLbl="parChTrans1D2" presStyleIdx="0" presStyleCnt="1"/>
      <dgm:spPr/>
      <dgm:t>
        <a:bodyPr/>
        <a:lstStyle/>
        <a:p>
          <a:endParaRPr lang="ru-RU"/>
        </a:p>
      </dgm:t>
    </dgm:pt>
    <dgm:pt modelId="{4EBA7D21-0CB0-46CF-9B34-6735F1276FF7}" type="pres">
      <dgm:prSet presAssocID="{E1A99A6E-EC3B-4539-8D51-13986B191C9D}" presName="extraNode" presStyleLbl="node1" presStyleIdx="0" presStyleCnt="4"/>
      <dgm:spPr/>
    </dgm:pt>
    <dgm:pt modelId="{95412EE6-7C4F-4231-9068-3CC6245A94DB}" type="pres">
      <dgm:prSet presAssocID="{E1A99A6E-EC3B-4539-8D51-13986B191C9D}" presName="dstNode" presStyleLbl="node1" presStyleIdx="0" presStyleCnt="4"/>
      <dgm:spPr/>
    </dgm:pt>
    <dgm:pt modelId="{7E01B338-EE9E-47DB-BDB2-46A15C7D744B}" type="pres">
      <dgm:prSet presAssocID="{EC533961-9335-49AE-8FC3-57108D77C9C8}" presName="text_1" presStyleLbl="node1" presStyleIdx="0" presStyleCnt="4" custLinFactNeighborX="-394" custLinFactNeighborY="-18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7B1CC-D9BF-4F85-A4A3-9674A896AAF5}" type="pres">
      <dgm:prSet presAssocID="{EC533961-9335-49AE-8FC3-57108D77C9C8}" presName="accent_1" presStyleCnt="0"/>
      <dgm:spPr/>
    </dgm:pt>
    <dgm:pt modelId="{DCD4D568-C40F-4574-B784-B415AF9050E3}" type="pres">
      <dgm:prSet presAssocID="{EC533961-9335-49AE-8FC3-57108D77C9C8}" presName="accentRepeatNode" presStyleLbl="solidFgAcc1" presStyleIdx="0" presStyleCnt="4" custLinFactNeighborX="1791" custLinFactNeighborY="-15461"/>
      <dgm:spPr/>
    </dgm:pt>
    <dgm:pt modelId="{AFB7F538-D562-404C-861D-92350FCD5E34}" type="pres">
      <dgm:prSet presAssocID="{536D3BF6-7E69-4A6F-9610-6E27D1364418}" presName="text_2" presStyleLbl="node1" presStyleIdx="1" presStyleCnt="4" custLinFactNeighborX="331" custLinFactNeighborY="-22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A29B2-BE0B-490F-9983-A068C5601B05}" type="pres">
      <dgm:prSet presAssocID="{536D3BF6-7E69-4A6F-9610-6E27D1364418}" presName="accent_2" presStyleCnt="0"/>
      <dgm:spPr/>
    </dgm:pt>
    <dgm:pt modelId="{673F04F9-0FBB-432C-B2BE-DA3E8C5C1EF9}" type="pres">
      <dgm:prSet presAssocID="{536D3BF6-7E69-4A6F-9610-6E27D1364418}" presName="accentRepeatNode" presStyleLbl="solidFgAcc1" presStyleIdx="1" presStyleCnt="4" custLinFactNeighborX="-574" custLinFactNeighborY="-18109"/>
      <dgm:spPr/>
    </dgm:pt>
    <dgm:pt modelId="{EA4B3681-F898-4507-A323-878F2A115A6B}" type="pres">
      <dgm:prSet presAssocID="{D09F4018-D762-4AA2-AE4E-42CE51812C1E}" presName="text_3" presStyleLbl="node1" presStyleIdx="2" presStyleCnt="4" custLinFactNeighborX="331" custLinFactNeighborY="-19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CDCCC-FD97-4DB4-8F3F-27B982B9B79B}" type="pres">
      <dgm:prSet presAssocID="{D09F4018-D762-4AA2-AE4E-42CE51812C1E}" presName="accent_3" presStyleCnt="0"/>
      <dgm:spPr/>
    </dgm:pt>
    <dgm:pt modelId="{5E6D33C6-0CF3-4B6E-996C-6E2FE1D1D118}" type="pres">
      <dgm:prSet presAssocID="{D09F4018-D762-4AA2-AE4E-42CE51812C1E}" presName="accentRepeatNode" presStyleLbl="solidFgAcc1" presStyleIdx="2" presStyleCnt="4" custLinFactNeighborX="-574" custLinFactNeighborY="-162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E283693-DAEE-4649-B867-A935E52409DE}" type="pres">
      <dgm:prSet presAssocID="{7DED0660-69A8-4759-8203-F7310DCFBBB4}" presName="text_4" presStyleLbl="node1" presStyleIdx="3" presStyleCnt="4" custScaleY="192686" custLinFactNeighborX="516" custLinFactNeighborY="57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DE28C-D85F-4050-9589-18FDCAD01FDB}" type="pres">
      <dgm:prSet presAssocID="{7DED0660-69A8-4759-8203-F7310DCFBBB4}" presName="accent_4" presStyleCnt="0"/>
      <dgm:spPr/>
    </dgm:pt>
    <dgm:pt modelId="{7EB14FB0-9A11-40B3-95C9-B798148DA10D}" type="pres">
      <dgm:prSet presAssocID="{7DED0660-69A8-4759-8203-F7310DCFBBB4}" presName="accentRepeatNode" presStyleLbl="solidFgAcc1" presStyleIdx="3" presStyleCnt="4" custLinFactNeighborX="1791" custLinFactNeighborY="5109"/>
      <dgm:spPr/>
    </dgm:pt>
  </dgm:ptLst>
  <dgm:cxnLst>
    <dgm:cxn modelId="{B9CD3C8A-9459-4BB7-96F0-E2170406D73C}" srcId="{E1A99A6E-EC3B-4539-8D51-13986B191C9D}" destId="{536D3BF6-7E69-4A6F-9610-6E27D1364418}" srcOrd="1" destOrd="0" parTransId="{E33792F3-62A1-4057-AB63-61D004C310E2}" sibTransId="{820EC9AD-2D6C-4592-B9E8-FC389152A631}"/>
    <dgm:cxn modelId="{A5E70E2B-1FCD-4906-851A-A1CBBDF3EC5C}" type="presOf" srcId="{536D3BF6-7E69-4A6F-9610-6E27D1364418}" destId="{AFB7F538-D562-404C-861D-92350FCD5E34}" srcOrd="0" destOrd="0" presId="urn:microsoft.com/office/officeart/2008/layout/VerticalCurvedList"/>
    <dgm:cxn modelId="{72101831-B818-4FE8-AF09-4C777BCB97EF}" srcId="{E1A99A6E-EC3B-4539-8D51-13986B191C9D}" destId="{EC533961-9335-49AE-8FC3-57108D77C9C8}" srcOrd="0" destOrd="0" parTransId="{7C4FF86A-973F-47A9-93CF-B73A3BD86DCC}" sibTransId="{16A99FC8-3558-4F9A-901D-16288CCC53FA}"/>
    <dgm:cxn modelId="{88BBEBB3-B60D-4BF0-98C2-88D65A4C8A2B}" type="presOf" srcId="{16A99FC8-3558-4F9A-901D-16288CCC53FA}" destId="{EC56805C-AE3E-450E-A62D-420D41B65410}" srcOrd="0" destOrd="0" presId="urn:microsoft.com/office/officeart/2008/layout/VerticalCurvedList"/>
    <dgm:cxn modelId="{092A8A99-448D-494D-855D-397B3E0A6C24}" srcId="{E1A99A6E-EC3B-4539-8D51-13986B191C9D}" destId="{D09F4018-D762-4AA2-AE4E-42CE51812C1E}" srcOrd="2" destOrd="0" parTransId="{2E3B3FAA-8CE4-4B1E-A5AA-B8C4E288F534}" sibTransId="{899520F8-BA66-45E3-9628-F8197A49EC92}"/>
    <dgm:cxn modelId="{A2249FC5-7725-4C8C-9734-3A4E3483AC63}" type="presOf" srcId="{E1A99A6E-EC3B-4539-8D51-13986B191C9D}" destId="{2D26211F-36D7-4F37-AC96-B488E317CA2F}" srcOrd="0" destOrd="0" presId="urn:microsoft.com/office/officeart/2008/layout/VerticalCurvedList"/>
    <dgm:cxn modelId="{91BE17FD-BDC1-4880-B2D4-80F3F02C03CD}" type="presOf" srcId="{7DED0660-69A8-4759-8203-F7310DCFBBB4}" destId="{DE283693-DAEE-4649-B867-A935E52409DE}" srcOrd="0" destOrd="0" presId="urn:microsoft.com/office/officeart/2008/layout/VerticalCurvedList"/>
    <dgm:cxn modelId="{5125F61A-30AA-4676-AF70-D389C18BB7F0}" type="presOf" srcId="{EC533961-9335-49AE-8FC3-57108D77C9C8}" destId="{7E01B338-EE9E-47DB-BDB2-46A15C7D744B}" srcOrd="0" destOrd="0" presId="urn:microsoft.com/office/officeart/2008/layout/VerticalCurvedList"/>
    <dgm:cxn modelId="{856104EC-A1E6-4A92-8A59-7CA02ECD5F47}" srcId="{E1A99A6E-EC3B-4539-8D51-13986B191C9D}" destId="{7DED0660-69A8-4759-8203-F7310DCFBBB4}" srcOrd="3" destOrd="0" parTransId="{7373EC7C-A744-4CED-BE1A-8A2BD739E89D}" sibTransId="{21CBBE91-66B4-4E7D-8CF2-3D7E6A13417A}"/>
    <dgm:cxn modelId="{C050C9C6-E03D-40B4-BEF1-9E777CA5373E}" type="presOf" srcId="{D09F4018-D762-4AA2-AE4E-42CE51812C1E}" destId="{EA4B3681-F898-4507-A323-878F2A115A6B}" srcOrd="0" destOrd="0" presId="urn:microsoft.com/office/officeart/2008/layout/VerticalCurvedList"/>
    <dgm:cxn modelId="{443A1A1E-E4D3-42D8-AF29-82419C0341A1}" type="presParOf" srcId="{2D26211F-36D7-4F37-AC96-B488E317CA2F}" destId="{BED49D0D-D403-46BB-A8B0-9FF637B1624F}" srcOrd="0" destOrd="0" presId="urn:microsoft.com/office/officeart/2008/layout/VerticalCurvedList"/>
    <dgm:cxn modelId="{6EE4CC2F-CA76-4C3A-A627-7BA804D2661E}" type="presParOf" srcId="{BED49D0D-D403-46BB-A8B0-9FF637B1624F}" destId="{5EA64E29-8FCA-4320-8194-E10F41167860}" srcOrd="0" destOrd="0" presId="urn:microsoft.com/office/officeart/2008/layout/VerticalCurvedList"/>
    <dgm:cxn modelId="{80AFA658-464F-462D-ACB9-C0AE43B5124E}" type="presParOf" srcId="{5EA64E29-8FCA-4320-8194-E10F41167860}" destId="{A8EC52D1-D6F9-4A07-A4B3-C22FCD2E4460}" srcOrd="0" destOrd="0" presId="urn:microsoft.com/office/officeart/2008/layout/VerticalCurvedList"/>
    <dgm:cxn modelId="{46ABA8A0-515B-4F52-AE90-9963512E00E2}" type="presParOf" srcId="{5EA64E29-8FCA-4320-8194-E10F41167860}" destId="{EC56805C-AE3E-450E-A62D-420D41B65410}" srcOrd="1" destOrd="0" presId="urn:microsoft.com/office/officeart/2008/layout/VerticalCurvedList"/>
    <dgm:cxn modelId="{45381AC8-28B7-4E60-8855-FDACC8C64729}" type="presParOf" srcId="{5EA64E29-8FCA-4320-8194-E10F41167860}" destId="{4EBA7D21-0CB0-46CF-9B34-6735F1276FF7}" srcOrd="2" destOrd="0" presId="urn:microsoft.com/office/officeart/2008/layout/VerticalCurvedList"/>
    <dgm:cxn modelId="{08F41FF2-C564-47A6-83CB-B2A43BAB56D2}" type="presParOf" srcId="{5EA64E29-8FCA-4320-8194-E10F41167860}" destId="{95412EE6-7C4F-4231-9068-3CC6245A94DB}" srcOrd="3" destOrd="0" presId="urn:microsoft.com/office/officeart/2008/layout/VerticalCurvedList"/>
    <dgm:cxn modelId="{35EAE065-884C-4749-AFA0-1398E00E1A1A}" type="presParOf" srcId="{BED49D0D-D403-46BB-A8B0-9FF637B1624F}" destId="{7E01B338-EE9E-47DB-BDB2-46A15C7D744B}" srcOrd="1" destOrd="0" presId="urn:microsoft.com/office/officeart/2008/layout/VerticalCurvedList"/>
    <dgm:cxn modelId="{CFFEBE54-311B-462E-BB61-EF22FB3D837F}" type="presParOf" srcId="{BED49D0D-D403-46BB-A8B0-9FF637B1624F}" destId="{E177B1CC-D9BF-4F85-A4A3-9674A896AAF5}" srcOrd="2" destOrd="0" presId="urn:microsoft.com/office/officeart/2008/layout/VerticalCurvedList"/>
    <dgm:cxn modelId="{344C1D2F-C8DB-4205-9B60-8270049787F9}" type="presParOf" srcId="{E177B1CC-D9BF-4F85-A4A3-9674A896AAF5}" destId="{DCD4D568-C40F-4574-B784-B415AF9050E3}" srcOrd="0" destOrd="0" presId="urn:microsoft.com/office/officeart/2008/layout/VerticalCurvedList"/>
    <dgm:cxn modelId="{E534992B-6988-4BF5-ABA2-98E14BB5967C}" type="presParOf" srcId="{BED49D0D-D403-46BB-A8B0-9FF637B1624F}" destId="{AFB7F538-D562-404C-861D-92350FCD5E34}" srcOrd="3" destOrd="0" presId="urn:microsoft.com/office/officeart/2008/layout/VerticalCurvedList"/>
    <dgm:cxn modelId="{6FBACDDA-DB65-4240-939C-4894E7537F7E}" type="presParOf" srcId="{BED49D0D-D403-46BB-A8B0-9FF637B1624F}" destId="{E10A29B2-BE0B-490F-9983-A068C5601B05}" srcOrd="4" destOrd="0" presId="urn:microsoft.com/office/officeart/2008/layout/VerticalCurvedList"/>
    <dgm:cxn modelId="{9292F611-FE33-4A12-816F-FAF206BDF799}" type="presParOf" srcId="{E10A29B2-BE0B-490F-9983-A068C5601B05}" destId="{673F04F9-0FBB-432C-B2BE-DA3E8C5C1EF9}" srcOrd="0" destOrd="0" presId="urn:microsoft.com/office/officeart/2008/layout/VerticalCurvedList"/>
    <dgm:cxn modelId="{3E494C30-AA8A-474D-AB39-983E6857C31F}" type="presParOf" srcId="{BED49D0D-D403-46BB-A8B0-9FF637B1624F}" destId="{EA4B3681-F898-4507-A323-878F2A115A6B}" srcOrd="5" destOrd="0" presId="urn:microsoft.com/office/officeart/2008/layout/VerticalCurvedList"/>
    <dgm:cxn modelId="{214ACE82-6A26-49F7-B32E-EAF36B539BCE}" type="presParOf" srcId="{BED49D0D-D403-46BB-A8B0-9FF637B1624F}" destId="{C7ACDCCC-FD97-4DB4-8F3F-27B982B9B79B}" srcOrd="6" destOrd="0" presId="urn:microsoft.com/office/officeart/2008/layout/VerticalCurvedList"/>
    <dgm:cxn modelId="{21AC35F6-4A3B-4915-91B0-5721B3C04AF0}" type="presParOf" srcId="{C7ACDCCC-FD97-4DB4-8F3F-27B982B9B79B}" destId="{5E6D33C6-0CF3-4B6E-996C-6E2FE1D1D118}" srcOrd="0" destOrd="0" presId="urn:microsoft.com/office/officeart/2008/layout/VerticalCurvedList"/>
    <dgm:cxn modelId="{6C6B6138-9CC9-49D2-BEB0-A3A90500E0F4}" type="presParOf" srcId="{BED49D0D-D403-46BB-A8B0-9FF637B1624F}" destId="{DE283693-DAEE-4649-B867-A935E52409DE}" srcOrd="7" destOrd="0" presId="urn:microsoft.com/office/officeart/2008/layout/VerticalCurvedList"/>
    <dgm:cxn modelId="{EDBABF0F-6304-4810-B139-1801A727F526}" type="presParOf" srcId="{BED49D0D-D403-46BB-A8B0-9FF637B1624F}" destId="{E41DE28C-D85F-4050-9589-18FDCAD01FDB}" srcOrd="8" destOrd="0" presId="urn:microsoft.com/office/officeart/2008/layout/VerticalCurvedList"/>
    <dgm:cxn modelId="{D68B5AFD-1861-4980-AB60-884C5C860D72}" type="presParOf" srcId="{E41DE28C-D85F-4050-9589-18FDCAD01FDB}" destId="{7EB14FB0-9A11-40B3-95C9-B798148DA10D}" srcOrd="0" destOrd="0" presId="urn:microsoft.com/office/officeart/2008/layout/VerticalCurvedList"/>
  </dgm:cxnLst>
  <dgm:bg>
    <a:gradFill>
      <a:gsLst>
        <a:gs pos="0">
          <a:schemeClr val="accent3">
            <a:lumMod val="60000"/>
            <a:lumOff val="40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A99A6E-EC3B-4539-8D51-13986B191C9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533961-9335-49AE-8FC3-57108D77C9C8}">
      <dgm:prSet phldrT="[Текст]" custT="1"/>
      <dgm:spPr>
        <a:solidFill>
          <a:srgbClr val="FF5050"/>
        </a:solidFill>
      </dgm:spPr>
      <dgm:t>
        <a:bodyPr/>
        <a:lstStyle/>
        <a:p>
          <a:pPr algn="ctr"/>
          <a:r>
            <a:rPr lang="ru-RU" sz="1400" b="1" dirty="0" smtClean="0"/>
            <a:t>проведения аварийно-восстановительных работ по ликвидации последствий стихийных бедствий и других чрезвычайных ситуаций</a:t>
          </a:r>
          <a:endParaRPr lang="ru-RU" sz="1400" b="1" dirty="0"/>
        </a:p>
      </dgm:t>
    </dgm:pt>
    <dgm:pt modelId="{7C4FF86A-973F-47A9-93CF-B73A3BD86DCC}" type="parTrans" cxnId="{72101831-B818-4FE8-AF09-4C777BCB97EF}">
      <dgm:prSet/>
      <dgm:spPr/>
      <dgm:t>
        <a:bodyPr/>
        <a:lstStyle/>
        <a:p>
          <a:endParaRPr lang="ru-RU"/>
        </a:p>
      </dgm:t>
    </dgm:pt>
    <dgm:pt modelId="{16A99FC8-3558-4F9A-901D-16288CCC53FA}" type="sibTrans" cxnId="{72101831-B818-4FE8-AF09-4C777BCB97EF}">
      <dgm:prSet/>
      <dgm:spPr/>
      <dgm:t>
        <a:bodyPr/>
        <a:lstStyle/>
        <a:p>
          <a:endParaRPr lang="ru-RU"/>
        </a:p>
      </dgm:t>
    </dgm:pt>
    <dgm:pt modelId="{D09F4018-D762-4AA2-AE4E-42CE51812C1E}">
      <dgm:prSet phldrT="[Текст]" custT="1"/>
      <dgm:spPr>
        <a:solidFill>
          <a:srgbClr val="FF5050"/>
        </a:solidFill>
      </dgm:spPr>
      <dgm:t>
        <a:bodyPr/>
        <a:lstStyle/>
        <a:p>
          <a:pPr algn="ctr"/>
          <a:r>
            <a:rPr lang="ru-RU" sz="1400" b="1" dirty="0" smtClean="0"/>
            <a:t>проведения мероприятий местного значения</a:t>
          </a:r>
          <a:endParaRPr lang="ru-RU" sz="1400" b="1" dirty="0"/>
        </a:p>
      </dgm:t>
    </dgm:pt>
    <dgm:pt modelId="{2E3B3FAA-8CE4-4B1E-A5AA-B8C4E288F534}" type="parTrans" cxnId="{092A8A99-448D-494D-855D-397B3E0A6C24}">
      <dgm:prSet/>
      <dgm:spPr/>
      <dgm:t>
        <a:bodyPr/>
        <a:lstStyle/>
        <a:p>
          <a:endParaRPr lang="ru-RU"/>
        </a:p>
      </dgm:t>
    </dgm:pt>
    <dgm:pt modelId="{899520F8-BA66-45E3-9628-F8197A49EC92}" type="sibTrans" cxnId="{092A8A99-448D-494D-855D-397B3E0A6C24}">
      <dgm:prSet/>
      <dgm:spPr/>
      <dgm:t>
        <a:bodyPr/>
        <a:lstStyle/>
        <a:p>
          <a:endParaRPr lang="ru-RU"/>
        </a:p>
      </dgm:t>
    </dgm:pt>
    <dgm:pt modelId="{7DED0660-69A8-4759-8203-F7310DCFBBB4}">
      <dgm:prSet custT="1"/>
      <dgm:spPr>
        <a:solidFill>
          <a:srgbClr val="FF5050"/>
        </a:solidFill>
      </dgm:spPr>
      <dgm:t>
        <a:bodyPr/>
        <a:lstStyle/>
        <a:p>
          <a:pPr algn="ctr"/>
          <a:r>
            <a:rPr lang="ru-RU" sz="1400" b="1" dirty="0" smtClean="0"/>
            <a:t>проведения встреч, симпозиумов, выставок и семинаров по проблемам местного значения</a:t>
          </a:r>
          <a:endParaRPr lang="ru-RU" sz="1400" b="1" dirty="0"/>
        </a:p>
      </dgm:t>
    </dgm:pt>
    <dgm:pt modelId="{7373EC7C-A744-4CED-BE1A-8A2BD739E89D}" type="parTrans" cxnId="{856104EC-A1E6-4A92-8A59-7CA02ECD5F47}">
      <dgm:prSet/>
      <dgm:spPr/>
      <dgm:t>
        <a:bodyPr/>
        <a:lstStyle/>
        <a:p>
          <a:endParaRPr lang="ru-RU"/>
        </a:p>
      </dgm:t>
    </dgm:pt>
    <dgm:pt modelId="{21CBBE91-66B4-4E7D-8CF2-3D7E6A13417A}" type="sibTrans" cxnId="{856104EC-A1E6-4A92-8A59-7CA02ECD5F47}">
      <dgm:prSet/>
      <dgm:spPr/>
      <dgm:t>
        <a:bodyPr/>
        <a:lstStyle/>
        <a:p>
          <a:endParaRPr lang="ru-RU"/>
        </a:p>
      </dgm:t>
    </dgm:pt>
    <dgm:pt modelId="{AAD5E752-2444-4760-8EFE-28E30D56297B}">
      <dgm:prSet custT="1"/>
      <dgm:spPr>
        <a:solidFill>
          <a:srgbClr val="FF5050"/>
        </a:solidFill>
      </dgm:spPr>
      <dgm:t>
        <a:bodyPr/>
        <a:lstStyle/>
        <a:p>
          <a:r>
            <a:rPr lang="ru-RU" sz="1400" dirty="0" smtClean="0"/>
            <a:t>выплаты разовых премий и оказания разовой материальной помощи гражданам</a:t>
          </a:r>
          <a:endParaRPr lang="ru-RU" sz="1400" dirty="0"/>
        </a:p>
      </dgm:t>
    </dgm:pt>
    <dgm:pt modelId="{63084D3A-1FD8-4451-A03A-0F183DA7D122}" type="parTrans" cxnId="{6632E427-7527-46F6-9F89-003CBDC40839}">
      <dgm:prSet/>
      <dgm:spPr/>
      <dgm:t>
        <a:bodyPr/>
        <a:lstStyle/>
        <a:p>
          <a:endParaRPr lang="ru-RU"/>
        </a:p>
      </dgm:t>
    </dgm:pt>
    <dgm:pt modelId="{DFD375B9-061D-4857-88A5-0117457406C2}" type="sibTrans" cxnId="{6632E427-7527-46F6-9F89-003CBDC40839}">
      <dgm:prSet/>
      <dgm:spPr/>
      <dgm:t>
        <a:bodyPr/>
        <a:lstStyle/>
        <a:p>
          <a:endParaRPr lang="ru-RU"/>
        </a:p>
      </dgm:t>
    </dgm:pt>
    <dgm:pt modelId="{2D26211F-36D7-4F37-AC96-B488E317CA2F}" type="pres">
      <dgm:prSet presAssocID="{E1A99A6E-EC3B-4539-8D51-13986B191C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ED49D0D-D403-46BB-A8B0-9FF637B1624F}" type="pres">
      <dgm:prSet presAssocID="{E1A99A6E-EC3B-4539-8D51-13986B191C9D}" presName="Name1" presStyleCnt="0"/>
      <dgm:spPr/>
    </dgm:pt>
    <dgm:pt modelId="{5EA64E29-8FCA-4320-8194-E10F41167860}" type="pres">
      <dgm:prSet presAssocID="{E1A99A6E-EC3B-4539-8D51-13986B191C9D}" presName="cycle" presStyleCnt="0"/>
      <dgm:spPr/>
    </dgm:pt>
    <dgm:pt modelId="{A8EC52D1-D6F9-4A07-A4B3-C22FCD2E4460}" type="pres">
      <dgm:prSet presAssocID="{E1A99A6E-EC3B-4539-8D51-13986B191C9D}" presName="srcNode" presStyleLbl="node1" presStyleIdx="0" presStyleCnt="4"/>
      <dgm:spPr/>
    </dgm:pt>
    <dgm:pt modelId="{EC56805C-AE3E-450E-A62D-420D41B65410}" type="pres">
      <dgm:prSet presAssocID="{E1A99A6E-EC3B-4539-8D51-13986B191C9D}" presName="conn" presStyleLbl="parChTrans1D2" presStyleIdx="0" presStyleCnt="1"/>
      <dgm:spPr/>
      <dgm:t>
        <a:bodyPr/>
        <a:lstStyle/>
        <a:p>
          <a:endParaRPr lang="ru-RU"/>
        </a:p>
      </dgm:t>
    </dgm:pt>
    <dgm:pt modelId="{4EBA7D21-0CB0-46CF-9B34-6735F1276FF7}" type="pres">
      <dgm:prSet presAssocID="{E1A99A6E-EC3B-4539-8D51-13986B191C9D}" presName="extraNode" presStyleLbl="node1" presStyleIdx="0" presStyleCnt="4"/>
      <dgm:spPr/>
    </dgm:pt>
    <dgm:pt modelId="{95412EE6-7C4F-4231-9068-3CC6245A94DB}" type="pres">
      <dgm:prSet presAssocID="{E1A99A6E-EC3B-4539-8D51-13986B191C9D}" presName="dstNode" presStyleLbl="node1" presStyleIdx="0" presStyleCnt="4"/>
      <dgm:spPr/>
    </dgm:pt>
    <dgm:pt modelId="{7E01B338-EE9E-47DB-BDB2-46A15C7D744B}" type="pres">
      <dgm:prSet presAssocID="{EC533961-9335-49AE-8FC3-57108D77C9C8}" presName="text_1" presStyleLbl="node1" presStyleIdx="0" presStyleCnt="4" custLinFactNeighborX="-394" custLinFactNeighborY="-18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7B1CC-D9BF-4F85-A4A3-9674A896AAF5}" type="pres">
      <dgm:prSet presAssocID="{EC533961-9335-49AE-8FC3-57108D77C9C8}" presName="accent_1" presStyleCnt="0"/>
      <dgm:spPr/>
    </dgm:pt>
    <dgm:pt modelId="{DCD4D568-C40F-4574-B784-B415AF9050E3}" type="pres">
      <dgm:prSet presAssocID="{EC533961-9335-49AE-8FC3-57108D77C9C8}" presName="accentRepeatNode" presStyleLbl="solidFgAcc1" presStyleIdx="0" presStyleCnt="4" custLinFactNeighborX="1791" custLinFactNeighborY="-15461"/>
      <dgm:spPr/>
    </dgm:pt>
    <dgm:pt modelId="{87F9DAD0-CE56-4723-9286-B723162586A9}" type="pres">
      <dgm:prSet presAssocID="{D09F4018-D762-4AA2-AE4E-42CE51812C1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E395B-196B-419B-BA2E-9C111AA456B4}" type="pres">
      <dgm:prSet presAssocID="{D09F4018-D762-4AA2-AE4E-42CE51812C1E}" presName="accent_2" presStyleCnt="0"/>
      <dgm:spPr/>
    </dgm:pt>
    <dgm:pt modelId="{5E6D33C6-0CF3-4B6E-996C-6E2FE1D1D118}" type="pres">
      <dgm:prSet presAssocID="{D09F4018-D762-4AA2-AE4E-42CE51812C1E}" presName="accentRepeatNode" presStyleLbl="solidFgAcc1" presStyleIdx="1" presStyleCnt="4" custLinFactNeighborX="-574" custLinFactNeighborY="-162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1CFC56F-5701-42E3-A441-30F51A684F02}" type="pres">
      <dgm:prSet presAssocID="{7DED0660-69A8-4759-8203-F7310DCFBBB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4939C-63A5-4081-83DA-DCBD4F14C01B}" type="pres">
      <dgm:prSet presAssocID="{7DED0660-69A8-4759-8203-F7310DCFBBB4}" presName="accent_3" presStyleCnt="0"/>
      <dgm:spPr/>
    </dgm:pt>
    <dgm:pt modelId="{7EB14FB0-9A11-40B3-95C9-B798148DA10D}" type="pres">
      <dgm:prSet presAssocID="{7DED0660-69A8-4759-8203-F7310DCFBBB4}" presName="accentRepeatNode" presStyleLbl="solidFgAcc1" presStyleIdx="2" presStyleCnt="4" custLinFactNeighborX="-290" custLinFactNeighborY="-6998"/>
      <dgm:spPr/>
    </dgm:pt>
    <dgm:pt modelId="{0AA6E207-A886-4F6D-B333-6FD04C256758}" type="pres">
      <dgm:prSet presAssocID="{AAD5E752-2444-4760-8EFE-28E30D56297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65712-EC35-4E17-A400-72B8F824305C}" type="pres">
      <dgm:prSet presAssocID="{AAD5E752-2444-4760-8EFE-28E30D56297B}" presName="accent_4" presStyleCnt="0"/>
      <dgm:spPr/>
    </dgm:pt>
    <dgm:pt modelId="{A60B920A-5D33-4B70-9592-94A47DF8391E}" type="pres">
      <dgm:prSet presAssocID="{AAD5E752-2444-4760-8EFE-28E30D56297B}" presName="accentRepeatNode" presStyleLbl="solidFgAcc1" presStyleIdx="3" presStyleCnt="4"/>
      <dgm:spPr/>
    </dgm:pt>
  </dgm:ptLst>
  <dgm:cxnLst>
    <dgm:cxn modelId="{C0DC7F88-66C7-45D1-8877-719BDAE83931}" type="presOf" srcId="{E1A99A6E-EC3B-4539-8D51-13986B191C9D}" destId="{2D26211F-36D7-4F37-AC96-B488E317CA2F}" srcOrd="0" destOrd="0" presId="urn:microsoft.com/office/officeart/2008/layout/VerticalCurvedList"/>
    <dgm:cxn modelId="{72101831-B818-4FE8-AF09-4C777BCB97EF}" srcId="{E1A99A6E-EC3B-4539-8D51-13986B191C9D}" destId="{EC533961-9335-49AE-8FC3-57108D77C9C8}" srcOrd="0" destOrd="0" parTransId="{7C4FF86A-973F-47A9-93CF-B73A3BD86DCC}" sibTransId="{16A99FC8-3558-4F9A-901D-16288CCC53FA}"/>
    <dgm:cxn modelId="{092A8A99-448D-494D-855D-397B3E0A6C24}" srcId="{E1A99A6E-EC3B-4539-8D51-13986B191C9D}" destId="{D09F4018-D762-4AA2-AE4E-42CE51812C1E}" srcOrd="1" destOrd="0" parTransId="{2E3B3FAA-8CE4-4B1E-A5AA-B8C4E288F534}" sibTransId="{899520F8-BA66-45E3-9628-F8197A49EC92}"/>
    <dgm:cxn modelId="{7D9F48E1-592D-48A7-A03D-D9CD140998E8}" type="presOf" srcId="{7DED0660-69A8-4759-8203-F7310DCFBBB4}" destId="{C1CFC56F-5701-42E3-A441-30F51A684F02}" srcOrd="0" destOrd="0" presId="urn:microsoft.com/office/officeart/2008/layout/VerticalCurvedList"/>
    <dgm:cxn modelId="{7F4F99FE-8DA3-4217-A6AE-27B60E8769D7}" type="presOf" srcId="{16A99FC8-3558-4F9A-901D-16288CCC53FA}" destId="{EC56805C-AE3E-450E-A62D-420D41B65410}" srcOrd="0" destOrd="0" presId="urn:microsoft.com/office/officeart/2008/layout/VerticalCurvedList"/>
    <dgm:cxn modelId="{C2012EF6-FF92-42CE-81B3-68E7DBABE504}" type="presOf" srcId="{EC533961-9335-49AE-8FC3-57108D77C9C8}" destId="{7E01B338-EE9E-47DB-BDB2-46A15C7D744B}" srcOrd="0" destOrd="0" presId="urn:microsoft.com/office/officeart/2008/layout/VerticalCurvedList"/>
    <dgm:cxn modelId="{856104EC-A1E6-4A92-8A59-7CA02ECD5F47}" srcId="{E1A99A6E-EC3B-4539-8D51-13986B191C9D}" destId="{7DED0660-69A8-4759-8203-F7310DCFBBB4}" srcOrd="2" destOrd="0" parTransId="{7373EC7C-A744-4CED-BE1A-8A2BD739E89D}" sibTransId="{21CBBE91-66B4-4E7D-8CF2-3D7E6A13417A}"/>
    <dgm:cxn modelId="{B32554C0-C22B-4A12-BB28-486CADF27C98}" type="presOf" srcId="{AAD5E752-2444-4760-8EFE-28E30D56297B}" destId="{0AA6E207-A886-4F6D-B333-6FD04C256758}" srcOrd="0" destOrd="0" presId="urn:microsoft.com/office/officeart/2008/layout/VerticalCurvedList"/>
    <dgm:cxn modelId="{9CB615FD-48ED-46EF-9685-8A43CB4FDC79}" type="presOf" srcId="{D09F4018-D762-4AA2-AE4E-42CE51812C1E}" destId="{87F9DAD0-CE56-4723-9286-B723162586A9}" srcOrd="0" destOrd="0" presId="urn:microsoft.com/office/officeart/2008/layout/VerticalCurvedList"/>
    <dgm:cxn modelId="{6632E427-7527-46F6-9F89-003CBDC40839}" srcId="{E1A99A6E-EC3B-4539-8D51-13986B191C9D}" destId="{AAD5E752-2444-4760-8EFE-28E30D56297B}" srcOrd="3" destOrd="0" parTransId="{63084D3A-1FD8-4451-A03A-0F183DA7D122}" sibTransId="{DFD375B9-061D-4857-88A5-0117457406C2}"/>
    <dgm:cxn modelId="{26052C8B-F29C-49BC-9530-EC1F54F988BE}" type="presParOf" srcId="{2D26211F-36D7-4F37-AC96-B488E317CA2F}" destId="{BED49D0D-D403-46BB-A8B0-9FF637B1624F}" srcOrd="0" destOrd="0" presId="urn:microsoft.com/office/officeart/2008/layout/VerticalCurvedList"/>
    <dgm:cxn modelId="{0AFC1E09-350B-43B4-8678-FE7CBDA5DC51}" type="presParOf" srcId="{BED49D0D-D403-46BB-A8B0-9FF637B1624F}" destId="{5EA64E29-8FCA-4320-8194-E10F41167860}" srcOrd="0" destOrd="0" presId="urn:microsoft.com/office/officeart/2008/layout/VerticalCurvedList"/>
    <dgm:cxn modelId="{5FD93EDC-3CE2-4513-8E46-6357BF2C7AC1}" type="presParOf" srcId="{5EA64E29-8FCA-4320-8194-E10F41167860}" destId="{A8EC52D1-D6F9-4A07-A4B3-C22FCD2E4460}" srcOrd="0" destOrd="0" presId="urn:microsoft.com/office/officeart/2008/layout/VerticalCurvedList"/>
    <dgm:cxn modelId="{CF24CA30-2727-4347-BCEA-9E8F4DD5FB51}" type="presParOf" srcId="{5EA64E29-8FCA-4320-8194-E10F41167860}" destId="{EC56805C-AE3E-450E-A62D-420D41B65410}" srcOrd="1" destOrd="0" presId="urn:microsoft.com/office/officeart/2008/layout/VerticalCurvedList"/>
    <dgm:cxn modelId="{28C77444-E53F-4B76-8F85-CA77686B6C1B}" type="presParOf" srcId="{5EA64E29-8FCA-4320-8194-E10F41167860}" destId="{4EBA7D21-0CB0-46CF-9B34-6735F1276FF7}" srcOrd="2" destOrd="0" presId="urn:microsoft.com/office/officeart/2008/layout/VerticalCurvedList"/>
    <dgm:cxn modelId="{0ADBAF4C-1810-4787-BB2D-F5B91F7C8C49}" type="presParOf" srcId="{5EA64E29-8FCA-4320-8194-E10F41167860}" destId="{95412EE6-7C4F-4231-9068-3CC6245A94DB}" srcOrd="3" destOrd="0" presId="urn:microsoft.com/office/officeart/2008/layout/VerticalCurvedList"/>
    <dgm:cxn modelId="{61778432-669B-488A-BADC-A5A29634F4B9}" type="presParOf" srcId="{BED49D0D-D403-46BB-A8B0-9FF637B1624F}" destId="{7E01B338-EE9E-47DB-BDB2-46A15C7D744B}" srcOrd="1" destOrd="0" presId="urn:microsoft.com/office/officeart/2008/layout/VerticalCurvedList"/>
    <dgm:cxn modelId="{71CCB387-F1FF-48DD-B546-B4DBCF168EC1}" type="presParOf" srcId="{BED49D0D-D403-46BB-A8B0-9FF637B1624F}" destId="{E177B1CC-D9BF-4F85-A4A3-9674A896AAF5}" srcOrd="2" destOrd="0" presId="urn:microsoft.com/office/officeart/2008/layout/VerticalCurvedList"/>
    <dgm:cxn modelId="{50EF3375-CAA2-42F6-A005-D14BEF948722}" type="presParOf" srcId="{E177B1CC-D9BF-4F85-A4A3-9674A896AAF5}" destId="{DCD4D568-C40F-4574-B784-B415AF9050E3}" srcOrd="0" destOrd="0" presId="urn:microsoft.com/office/officeart/2008/layout/VerticalCurvedList"/>
    <dgm:cxn modelId="{288C2543-2A24-4990-91CE-91E55051C51D}" type="presParOf" srcId="{BED49D0D-D403-46BB-A8B0-9FF637B1624F}" destId="{87F9DAD0-CE56-4723-9286-B723162586A9}" srcOrd="3" destOrd="0" presId="urn:microsoft.com/office/officeart/2008/layout/VerticalCurvedList"/>
    <dgm:cxn modelId="{C2EB8387-0154-4C58-B8B7-BDE8BEB0FF0B}" type="presParOf" srcId="{BED49D0D-D403-46BB-A8B0-9FF637B1624F}" destId="{174E395B-196B-419B-BA2E-9C111AA456B4}" srcOrd="4" destOrd="0" presId="urn:microsoft.com/office/officeart/2008/layout/VerticalCurvedList"/>
    <dgm:cxn modelId="{07A6CA98-16D8-49C6-B5A5-97BC83DBC928}" type="presParOf" srcId="{174E395B-196B-419B-BA2E-9C111AA456B4}" destId="{5E6D33C6-0CF3-4B6E-996C-6E2FE1D1D118}" srcOrd="0" destOrd="0" presId="urn:microsoft.com/office/officeart/2008/layout/VerticalCurvedList"/>
    <dgm:cxn modelId="{47A22F67-5C43-449E-8BCD-58F8C0B23B24}" type="presParOf" srcId="{BED49D0D-D403-46BB-A8B0-9FF637B1624F}" destId="{C1CFC56F-5701-42E3-A441-30F51A684F02}" srcOrd="5" destOrd="0" presId="urn:microsoft.com/office/officeart/2008/layout/VerticalCurvedList"/>
    <dgm:cxn modelId="{73828B62-79CA-4FFB-9426-EF9D35AE32BB}" type="presParOf" srcId="{BED49D0D-D403-46BB-A8B0-9FF637B1624F}" destId="{0F04939C-63A5-4081-83DA-DCBD4F14C01B}" srcOrd="6" destOrd="0" presId="urn:microsoft.com/office/officeart/2008/layout/VerticalCurvedList"/>
    <dgm:cxn modelId="{49CF44E6-E8D8-46A9-87B9-95FDFFD7FBF5}" type="presParOf" srcId="{0F04939C-63A5-4081-83DA-DCBD4F14C01B}" destId="{7EB14FB0-9A11-40B3-95C9-B798148DA10D}" srcOrd="0" destOrd="0" presId="urn:microsoft.com/office/officeart/2008/layout/VerticalCurvedList"/>
    <dgm:cxn modelId="{6C262EFB-B7B1-45A5-B334-C7F690F3C3BC}" type="presParOf" srcId="{BED49D0D-D403-46BB-A8B0-9FF637B1624F}" destId="{0AA6E207-A886-4F6D-B333-6FD04C256758}" srcOrd="7" destOrd="0" presId="urn:microsoft.com/office/officeart/2008/layout/VerticalCurvedList"/>
    <dgm:cxn modelId="{2722F293-5C13-48D1-BEB8-6B6B7D37E614}" type="presParOf" srcId="{BED49D0D-D403-46BB-A8B0-9FF637B1624F}" destId="{85D65712-EC35-4E17-A400-72B8F824305C}" srcOrd="8" destOrd="0" presId="urn:microsoft.com/office/officeart/2008/layout/VerticalCurvedList"/>
    <dgm:cxn modelId="{B2199496-E663-4ECC-A3BF-C6B7FB2928DB}" type="presParOf" srcId="{85D65712-EC35-4E17-A400-72B8F824305C}" destId="{A60B920A-5D33-4B70-9592-94A47DF8391E}" srcOrd="0" destOrd="0" presId="urn:microsoft.com/office/officeart/2008/layout/VerticalCurvedList"/>
  </dgm:cxnLst>
  <dgm:bg>
    <a:gradFill>
      <a:gsLst>
        <a:gs pos="0">
          <a:schemeClr val="accent3">
            <a:lumMod val="60000"/>
            <a:lumOff val="40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CB8E1-AF38-4631-A650-6AEFE8E616B0}">
      <dsp:nvSpPr>
        <dsp:cNvPr id="0" name=""/>
        <dsp:cNvSpPr/>
      </dsp:nvSpPr>
      <dsp:spPr>
        <a:xfrm>
          <a:off x="0" y="99727"/>
          <a:ext cx="8518720" cy="54393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shade val="8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 бюджета</a:t>
          </a:r>
          <a:endParaRPr lang="ru-RU" sz="2000" kern="1200" dirty="0"/>
        </a:p>
      </dsp:txBody>
      <dsp:txXfrm>
        <a:off x="0" y="99727"/>
        <a:ext cx="8518720" cy="543932"/>
      </dsp:txXfrm>
    </dsp:sp>
    <dsp:sp modelId="{DAE63F71-1B49-47E5-828C-DAACA1A0490A}">
      <dsp:nvSpPr>
        <dsp:cNvPr id="0" name=""/>
        <dsp:cNvSpPr/>
      </dsp:nvSpPr>
      <dsp:spPr>
        <a:xfrm>
          <a:off x="0" y="1071256"/>
          <a:ext cx="2836800" cy="3357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Налоговые доходы: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400" i="1" kern="1200" dirty="0" smtClean="0"/>
            <a:t>Поступления от уплаты налогов, установленных Налоговым кодексом РФ, например: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налог на доходы физических лиц;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акцизы;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Налог на имущество;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Земельный налог;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i="1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i="1" kern="1200" dirty="0"/>
        </a:p>
      </dsp:txBody>
      <dsp:txXfrm>
        <a:off x="0" y="1071256"/>
        <a:ext cx="2836800" cy="3357012"/>
      </dsp:txXfrm>
    </dsp:sp>
    <dsp:sp modelId="{A1EA5D0E-0FFF-42B2-9FD1-163083D36A8B}">
      <dsp:nvSpPr>
        <dsp:cNvPr id="0" name=""/>
        <dsp:cNvSpPr/>
      </dsp:nvSpPr>
      <dsp:spPr>
        <a:xfrm>
          <a:off x="2851853" y="1080118"/>
          <a:ext cx="2836800" cy="38615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Неналоговые доходы:</a:t>
          </a:r>
          <a:endParaRPr lang="ru-RU" sz="3000" b="1" u="sng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Поступления от уплаты других пошлин и сборов, установленных законодательством РФ, а также штрафов за нарушение законодательством, например: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доходы от использования муниципального имущества;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платные услуги;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доходы от продажи муниципального имущества;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штрафы;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другие. </a:t>
          </a:r>
          <a:endParaRPr lang="ru-RU" sz="1400" i="1" kern="1200" dirty="0"/>
        </a:p>
      </dsp:txBody>
      <dsp:txXfrm>
        <a:off x="2851853" y="1080118"/>
        <a:ext cx="2836800" cy="3861504"/>
      </dsp:txXfrm>
    </dsp:sp>
    <dsp:sp modelId="{3BF76041-997A-47A7-9749-02AF0BC4C550}">
      <dsp:nvSpPr>
        <dsp:cNvPr id="0" name=""/>
        <dsp:cNvSpPr/>
      </dsp:nvSpPr>
      <dsp:spPr>
        <a:xfrm>
          <a:off x="5681919" y="1080118"/>
          <a:ext cx="2836800" cy="27093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Безвозмездные поступления: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none" kern="1200" dirty="0" smtClean="0">
              <a:effectLst/>
            </a:rPr>
            <a:t>Поступления от бюджетов других уровней: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none" kern="1200" dirty="0" smtClean="0">
              <a:effectLst/>
            </a:rPr>
            <a:t>- дотации;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none" kern="1200" dirty="0" smtClean="0">
              <a:effectLst/>
            </a:rPr>
            <a:t>- субвенции;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none" kern="1200" dirty="0" smtClean="0">
              <a:effectLst/>
            </a:rPr>
            <a:t>- субсидии;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none" kern="1200" dirty="0" smtClean="0">
              <a:effectLst/>
            </a:rPr>
            <a:t>- иные межбюджетные трансферты;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u="none" kern="1200" dirty="0" smtClean="0">
              <a:effectLst/>
            </a:rPr>
            <a:t>- прочие безвозмездные поступления.</a:t>
          </a:r>
          <a:endParaRPr lang="ru-RU" sz="1400" b="0" i="1" u="none" kern="1200" dirty="0">
            <a:effectLst/>
          </a:endParaRPr>
        </a:p>
      </dsp:txBody>
      <dsp:txXfrm>
        <a:off x="5681919" y="1080118"/>
        <a:ext cx="2836800" cy="2709378"/>
      </dsp:txXfrm>
    </dsp:sp>
    <dsp:sp modelId="{757125DF-20A5-470D-B810-F15C69A9A6E7}">
      <dsp:nvSpPr>
        <dsp:cNvPr id="0" name=""/>
        <dsp:cNvSpPr/>
      </dsp:nvSpPr>
      <dsp:spPr>
        <a:xfrm>
          <a:off x="0" y="4955590"/>
          <a:ext cx="8518720" cy="3730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shade val="8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6805C-AE3E-450E-A62D-420D41B65410}">
      <dsp:nvSpPr>
        <dsp:cNvPr id="0" name=""/>
        <dsp:cNvSpPr/>
      </dsp:nvSpPr>
      <dsp:spPr>
        <a:xfrm>
          <a:off x="-3891988" y="-621753"/>
          <a:ext cx="4638478" cy="4638478"/>
        </a:xfrm>
        <a:prstGeom prst="blockArc">
          <a:avLst>
            <a:gd name="adj1" fmla="val 18900000"/>
            <a:gd name="adj2" fmla="val 2700000"/>
            <a:gd name="adj3" fmla="val 46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1B338-EE9E-47DB-BDB2-46A15C7D744B}">
      <dsp:nvSpPr>
        <dsp:cNvPr id="0" name=""/>
        <dsp:cNvSpPr/>
      </dsp:nvSpPr>
      <dsp:spPr>
        <a:xfrm>
          <a:off x="360027" y="144017"/>
          <a:ext cx="7916328" cy="529703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452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цель программы – </a:t>
          </a:r>
          <a:r>
            <a:rPr lang="ru-RU" sz="1400" b="0" kern="1200" dirty="0" smtClean="0"/>
            <a:t>получение комплексного эффекта реализации предусмотренных в программе мероприятий</a:t>
          </a:r>
          <a:endParaRPr lang="ru-RU" sz="1400" b="1" kern="1200" dirty="0"/>
        </a:p>
      </dsp:txBody>
      <dsp:txXfrm>
        <a:off x="360027" y="144017"/>
        <a:ext cx="7916328" cy="529703"/>
      </dsp:txXfrm>
    </dsp:sp>
    <dsp:sp modelId="{DCD4D568-C40F-4574-B784-B415AF9050E3}">
      <dsp:nvSpPr>
        <dsp:cNvPr id="0" name=""/>
        <dsp:cNvSpPr/>
      </dsp:nvSpPr>
      <dsp:spPr>
        <a:xfrm>
          <a:off x="72011" y="72008"/>
          <a:ext cx="662129" cy="662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7F538-D562-404C-861D-92350FCD5E34}">
      <dsp:nvSpPr>
        <dsp:cNvPr id="0" name=""/>
        <dsp:cNvSpPr/>
      </dsp:nvSpPr>
      <dsp:spPr>
        <a:xfrm>
          <a:off x="720106" y="915383"/>
          <a:ext cx="7612637" cy="529703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452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задачи программы </a:t>
          </a:r>
          <a:r>
            <a:rPr lang="ru-RU" sz="1400" b="0" kern="1200" dirty="0" smtClean="0"/>
            <a:t>– разрешение конкретных инфраструктурных, социально-экономических, природно-ресурсных проблем развития муниципального образования</a:t>
          </a:r>
          <a:endParaRPr lang="ru-RU" sz="1400" b="1" kern="1200" dirty="0"/>
        </a:p>
      </dsp:txBody>
      <dsp:txXfrm>
        <a:off x="720106" y="915383"/>
        <a:ext cx="7612637" cy="529703"/>
      </dsp:txXfrm>
    </dsp:sp>
    <dsp:sp modelId="{673F04F9-0FBB-432C-B2BE-DA3E8C5C1EF9}">
      <dsp:nvSpPr>
        <dsp:cNvPr id="0" name=""/>
        <dsp:cNvSpPr/>
      </dsp:nvSpPr>
      <dsp:spPr>
        <a:xfrm>
          <a:off x="360043" y="849168"/>
          <a:ext cx="662129" cy="662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B3681-F898-4507-A323-878F2A115A6B}">
      <dsp:nvSpPr>
        <dsp:cNvPr id="0" name=""/>
        <dsp:cNvSpPr/>
      </dsp:nvSpPr>
      <dsp:spPr>
        <a:xfrm>
          <a:off x="720106" y="1728192"/>
          <a:ext cx="7612637" cy="529703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452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программное мероприятие </a:t>
          </a:r>
          <a:r>
            <a:rPr lang="ru-RU" sz="1400" b="0" kern="1200" dirty="0" smtClean="0"/>
            <a:t>– запланированная конкретная деятельность, направленная на реализацию поставленных в программе задач</a:t>
          </a:r>
          <a:endParaRPr lang="ru-RU" sz="1400" b="1" kern="1200" dirty="0"/>
        </a:p>
      </dsp:txBody>
      <dsp:txXfrm>
        <a:off x="720106" y="1728192"/>
        <a:ext cx="7612637" cy="529703"/>
      </dsp:txXfrm>
    </dsp:sp>
    <dsp:sp modelId="{5E6D33C6-0CF3-4B6E-996C-6E2FE1D1D118}">
      <dsp:nvSpPr>
        <dsp:cNvPr id="0" name=""/>
        <dsp:cNvSpPr/>
      </dsp:nvSpPr>
      <dsp:spPr>
        <a:xfrm>
          <a:off x="360043" y="1656184"/>
          <a:ext cx="662129" cy="6621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83693-DAEE-4649-B867-A935E52409DE}">
      <dsp:nvSpPr>
        <dsp:cNvPr id="0" name=""/>
        <dsp:cNvSpPr/>
      </dsp:nvSpPr>
      <dsp:spPr>
        <a:xfrm>
          <a:off x="432065" y="2422547"/>
          <a:ext cx="7916328" cy="1020665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452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исполнители программных мероприятий </a:t>
          </a:r>
          <a:r>
            <a:rPr lang="ru-RU" sz="1400" b="0" kern="1200" dirty="0" smtClean="0"/>
            <a:t>– ответственные за реализацию конкретных программных мероприятий органы местного самоуправления, а также любое юридическое лицо или физическое лицо, в том числе индивидуальный предприниматель, определяемые в соответствии и действующим законодательством</a:t>
          </a:r>
          <a:endParaRPr lang="ru-RU" sz="1400" b="1" kern="1200" dirty="0"/>
        </a:p>
      </dsp:txBody>
      <dsp:txXfrm>
        <a:off x="432065" y="2422547"/>
        <a:ext cx="7916328" cy="1020665"/>
      </dsp:txXfrm>
    </dsp:sp>
    <dsp:sp modelId="{7EB14FB0-9A11-40B3-95C9-B798148DA10D}">
      <dsp:nvSpPr>
        <dsp:cNvPr id="0" name=""/>
        <dsp:cNvSpPr/>
      </dsp:nvSpPr>
      <dsp:spPr>
        <a:xfrm>
          <a:off x="72011" y="2592289"/>
          <a:ext cx="662129" cy="6621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6805C-AE3E-450E-A62D-420D41B65410}">
      <dsp:nvSpPr>
        <dsp:cNvPr id="0" name=""/>
        <dsp:cNvSpPr/>
      </dsp:nvSpPr>
      <dsp:spPr>
        <a:xfrm>
          <a:off x="-4625204" y="-709100"/>
          <a:ext cx="5509485" cy="5509485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1B338-EE9E-47DB-BDB2-46A15C7D744B}">
      <dsp:nvSpPr>
        <dsp:cNvPr id="0" name=""/>
        <dsp:cNvSpPr/>
      </dsp:nvSpPr>
      <dsp:spPr>
        <a:xfrm>
          <a:off x="432290" y="199785"/>
          <a:ext cx="7834153" cy="629403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589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проведения аварийно-восстановительных работ по ликвидации последствий стихийных бедствий и других чрезвычайных ситуаций</a:t>
          </a:r>
          <a:endParaRPr lang="ru-RU" sz="1400" b="1" kern="1200" dirty="0"/>
        </a:p>
      </dsp:txBody>
      <dsp:txXfrm>
        <a:off x="432290" y="199785"/>
        <a:ext cx="7834153" cy="629403"/>
      </dsp:txXfrm>
    </dsp:sp>
    <dsp:sp modelId="{DCD4D568-C40F-4574-B784-B415AF9050E3}">
      <dsp:nvSpPr>
        <dsp:cNvPr id="0" name=""/>
        <dsp:cNvSpPr/>
      </dsp:nvSpPr>
      <dsp:spPr>
        <a:xfrm>
          <a:off x="83871" y="114222"/>
          <a:ext cx="786753" cy="786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9DAD0-CE56-4723-9286-B723162586A9}">
      <dsp:nvSpPr>
        <dsp:cNvPr id="0" name=""/>
        <dsp:cNvSpPr/>
      </dsp:nvSpPr>
      <dsp:spPr>
        <a:xfrm>
          <a:off x="824008" y="1258806"/>
          <a:ext cx="7473301" cy="629403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589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проведения мероприятий местного значения</a:t>
          </a:r>
          <a:endParaRPr lang="ru-RU" sz="1400" b="1" kern="1200" dirty="0"/>
        </a:p>
      </dsp:txBody>
      <dsp:txXfrm>
        <a:off x="824008" y="1258806"/>
        <a:ext cx="7473301" cy="629403"/>
      </dsp:txXfrm>
    </dsp:sp>
    <dsp:sp modelId="{5E6D33C6-0CF3-4B6E-996C-6E2FE1D1D118}">
      <dsp:nvSpPr>
        <dsp:cNvPr id="0" name=""/>
        <dsp:cNvSpPr/>
      </dsp:nvSpPr>
      <dsp:spPr>
        <a:xfrm>
          <a:off x="426115" y="1052299"/>
          <a:ext cx="786753" cy="7867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FC56F-5701-42E3-A441-30F51A684F02}">
      <dsp:nvSpPr>
        <dsp:cNvPr id="0" name=""/>
        <dsp:cNvSpPr/>
      </dsp:nvSpPr>
      <dsp:spPr>
        <a:xfrm>
          <a:off x="824008" y="2203074"/>
          <a:ext cx="7473301" cy="629403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589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проведения встреч, симпозиумов, выставок и семинаров по проблемам местного значения</a:t>
          </a:r>
          <a:endParaRPr lang="ru-RU" sz="1400" b="1" kern="1200" dirty="0"/>
        </a:p>
      </dsp:txBody>
      <dsp:txXfrm>
        <a:off x="824008" y="2203074"/>
        <a:ext cx="7473301" cy="629403"/>
      </dsp:txXfrm>
    </dsp:sp>
    <dsp:sp modelId="{7EB14FB0-9A11-40B3-95C9-B798148DA10D}">
      <dsp:nvSpPr>
        <dsp:cNvPr id="0" name=""/>
        <dsp:cNvSpPr/>
      </dsp:nvSpPr>
      <dsp:spPr>
        <a:xfrm>
          <a:off x="428350" y="2069342"/>
          <a:ext cx="786753" cy="786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6E207-A886-4F6D-B333-6FD04C256758}">
      <dsp:nvSpPr>
        <dsp:cNvPr id="0" name=""/>
        <dsp:cNvSpPr/>
      </dsp:nvSpPr>
      <dsp:spPr>
        <a:xfrm>
          <a:off x="463157" y="3147342"/>
          <a:ext cx="7834153" cy="629403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58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выплаты разовых премий и оказания разовой материальной помощи гражданам</a:t>
          </a:r>
          <a:endParaRPr lang="ru-RU" sz="1400" kern="1200" dirty="0"/>
        </a:p>
      </dsp:txBody>
      <dsp:txXfrm>
        <a:off x="463157" y="3147342"/>
        <a:ext cx="7834153" cy="629403"/>
      </dsp:txXfrm>
    </dsp:sp>
    <dsp:sp modelId="{A60B920A-5D33-4B70-9592-94A47DF8391E}">
      <dsp:nvSpPr>
        <dsp:cNvPr id="0" name=""/>
        <dsp:cNvSpPr/>
      </dsp:nvSpPr>
      <dsp:spPr>
        <a:xfrm>
          <a:off x="69780" y="3068667"/>
          <a:ext cx="786753" cy="786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72026-8171-451D-9FAD-BAB4183873A2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1F4CB-166A-4A10-BF8C-12D46D28DD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99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B4C6C-D79B-4E0E-A150-DBF231B50FD7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449FE2-3FA3-4071-B62D-2C1CA1D8F9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554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4BA1A-2AD9-4223-8872-EF1455C1E87D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22C01-FF25-469A-A12F-897127C9B1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28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4BA9-30C0-47FB-A0EE-6F4DFD5C6B26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9D9C11-140A-4626-B78D-29507DD06E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558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27D11-A761-4C74-BAF9-03F25D88F069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02BFDE-8D89-426E-AB29-F8BAB54DE2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589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81213-4104-4427-A7D2-EC170DF7FE06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431FFF-F343-46CB-930E-D30C2CF2C0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77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6B27-935F-41FA-864A-2331FC9B2013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17D96-89A6-4D6C-98A1-7F15BCF6F3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304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A957B-F1ED-46BC-A66E-6C9AE3DFF62E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D87093-28D8-47C6-86FD-A4203D0266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768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24F53-7E74-46DE-800F-17F49E6306F7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8B16D-0A31-4CAE-83EA-8A1865D1C8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213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57CC-8473-4735-8D8F-9470C6AA0E02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D1E24F-5B13-4F6E-B506-5780B73D76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471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F71B9-6C39-4DC1-AF41-AC0BF9B98A4E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FF242E-B363-4D9C-874D-E8F5152EFD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210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B8AB9-E9C8-484A-B031-8FF3E6A1843B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0F4D52-C0B6-4448-A0A1-649B0B3199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909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E9A42D-C807-47F5-BCC7-7FFBF7B0CCBC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935129C5-2257-4703-994B-2142357113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84" r:id="rId4"/>
    <p:sldLayoutId id="2147483990" r:id="rId5"/>
    <p:sldLayoutId id="2147483985" r:id="rId6"/>
    <p:sldLayoutId id="2147483991" r:id="rId7"/>
    <p:sldLayoutId id="2147483992" r:id="rId8"/>
    <p:sldLayoutId id="2147483993" r:id="rId9"/>
    <p:sldLayoutId id="2147483986" r:id="rId10"/>
    <p:sldLayoutId id="21474839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Inna\Рабочий стол\картинки\bydz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00" y="-228600"/>
            <a:ext cx="10972800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2708920"/>
            <a:ext cx="649922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7030A0"/>
                </a:solidFill>
              </a:rPr>
              <a:t>Отчет 2020 года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7030A0"/>
                </a:solidFill>
              </a:rPr>
              <a:t>Бюджет </a:t>
            </a:r>
            <a:r>
              <a:rPr lang="ru-RU" sz="4800" dirty="0" smtClean="0">
                <a:solidFill>
                  <a:srgbClr val="7030A0"/>
                </a:solidFill>
              </a:rPr>
              <a:t>для </a:t>
            </a:r>
            <a:r>
              <a:rPr lang="ru-RU" sz="4800" dirty="0">
                <a:solidFill>
                  <a:srgbClr val="7030A0"/>
                </a:solidFill>
              </a:rPr>
              <a:t>граждан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659572"/>
              </p:ext>
            </p:extLst>
          </p:nvPr>
        </p:nvGraphicFramePr>
        <p:xfrm>
          <a:off x="693738" y="1463675"/>
          <a:ext cx="7470775" cy="500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42938" y="285750"/>
            <a:ext cx="77866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Franklin Gothic Book" pitchFamily="34" charset="0"/>
              </a:rPr>
              <a:t>Структура безвозмездных поступлений бюджета муниципального </a:t>
            </a:r>
            <a:r>
              <a:rPr lang="ru-RU" altLang="ru-RU" sz="2000" dirty="0" smtClean="0">
                <a:latin typeface="Franklin Gothic Book" pitchFamily="34" charset="0"/>
              </a:rPr>
              <a:t>образования «поселок имени К.Либкнехта» </a:t>
            </a:r>
          </a:p>
          <a:p>
            <a:pPr algn="ctr" eaLnBrk="1" hangingPunct="1"/>
            <a:r>
              <a:rPr lang="ru-RU" altLang="ru-RU" sz="2000" dirty="0" smtClean="0">
                <a:latin typeface="Franklin Gothic Book" pitchFamily="34" charset="0"/>
              </a:rPr>
              <a:t>на 20</a:t>
            </a:r>
            <a:r>
              <a:rPr lang="en-US" altLang="ru-RU" sz="2000" dirty="0" smtClean="0">
                <a:latin typeface="Franklin Gothic Book" pitchFamily="34" charset="0"/>
              </a:rPr>
              <a:t>2</a:t>
            </a:r>
            <a:r>
              <a:rPr lang="ru-RU" altLang="ru-RU" sz="2000" dirty="0" smtClean="0">
                <a:latin typeface="Franklin Gothic Book" pitchFamily="34" charset="0"/>
              </a:rPr>
              <a:t>0 год 9880,823тыс.руб</a:t>
            </a:r>
            <a:r>
              <a:rPr lang="ru-RU" altLang="ru-RU" sz="2000" dirty="0">
                <a:latin typeface="Franklin Gothic Boo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понятие и типы расходных обязательств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1400" i="1" dirty="0" smtClean="0"/>
              <a:t>Расходное обязательство – обязанность выплатить денежные средства из соответствующего бюджета</a:t>
            </a:r>
          </a:p>
          <a:p>
            <a:pPr algn="ctr"/>
            <a:endParaRPr lang="ru-RU" sz="14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638893"/>
              </p:ext>
            </p:extLst>
          </p:nvPr>
        </p:nvGraphicFramePr>
        <p:xfrm>
          <a:off x="304800" y="2492896"/>
          <a:ext cx="8515672" cy="33274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257836"/>
                <a:gridCol w="42578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Расходные обязательства</a:t>
                      </a:r>
                      <a:endParaRPr lang="ru-RU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/>
                        <a:t>Основания для возникновения и оплаты</a:t>
                      </a:r>
                      <a:endParaRPr lang="ru-RU" u="sng" dirty="0"/>
                    </a:p>
                  </a:txBody>
                  <a:tcPr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Публичные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F33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Законы, определяющие объем и правила определения объема обязательств перед гражданами, организациями, органами власти, в том числе законы, устанавливающие права граждан на получение социальных выплат (пенсий, пособий, компенсаций)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F33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Гражданско-правовые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F33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Государственный (муниципальный) контракт, трудовое соглашение, соглашение о предоставлении субсидии органам власти на закупки</a:t>
                      </a:r>
                      <a:r>
                        <a:rPr lang="ru-RU" sz="1400" baseline="0" dirty="0" smtClean="0"/>
                        <a:t> и т.д.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F33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Межгосударственные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F33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Межгосударственный договор  (соглашение)</a:t>
                      </a:r>
                      <a:endParaRPr lang="ru-RU" sz="1400" dirty="0"/>
                    </a:p>
                  </a:txBody>
                  <a:tcPr>
                    <a:gradFill>
                      <a:gsLst>
                        <a:gs pos="0">
                          <a:srgbClr val="FF33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5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08000" y="2566988"/>
          <a:ext cx="3937000" cy="259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8072" cy="10995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Удельный вес расходов в разрезе функциональной структуры в общем объёме бюджета муниципального образования 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«поселок имени К.Либкнехта» за 2020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 год (25 861,331 тыс. руб.)</a:t>
            </a:r>
            <a:endParaRPr lang="ru-RU" sz="18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940976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Что такое муниципальные программы?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2730" y="1196751"/>
            <a:ext cx="8589750" cy="4883373"/>
          </a:xfrm>
        </p:spPr>
        <p:txBody>
          <a:bodyPr/>
          <a:lstStyle/>
          <a:p>
            <a:pPr algn="just"/>
            <a:r>
              <a:rPr lang="ru-RU" sz="1400" i="1" dirty="0" smtClean="0"/>
              <a:t>Муниципальная программа (далее программа) – увязанный по задачам, ресурсам и срокам выполнения комплекс социально-экономических, организационно-хозяйственных, научно-исследовательских и других мероприятий, обеспечивающих эффективное решение системных проблем экономического, социального, экологического и культурного развития муниципального образования, полностью или частично финансируемых из бюджета муниципального образования, разработанных на срок более одного года.</a:t>
            </a:r>
          </a:p>
          <a:p>
            <a:pPr algn="just"/>
            <a:endParaRPr lang="ru-RU" sz="1400" i="1" dirty="0"/>
          </a:p>
          <a:p>
            <a:pPr algn="just"/>
            <a:endParaRPr lang="ru-RU" sz="1400" i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74672064"/>
              </p:ext>
            </p:extLst>
          </p:nvPr>
        </p:nvGraphicFramePr>
        <p:xfrm>
          <a:off x="395536" y="2636911"/>
          <a:ext cx="8352928" cy="344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84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бюджетных ассигнований по муниципальным программам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образования «поселок имени К.Либкнехта» Курчатовского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Курской области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26685"/>
              </p:ext>
            </p:extLst>
          </p:nvPr>
        </p:nvGraphicFramePr>
        <p:xfrm>
          <a:off x="323528" y="1412776"/>
          <a:ext cx="8568952" cy="5571405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6114260"/>
                <a:gridCol w="798508"/>
                <a:gridCol w="864096"/>
                <a:gridCol w="792088"/>
              </a:tblGrid>
              <a:tr h="217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2020 </a:t>
                      </a:r>
                      <a:r>
                        <a:rPr lang="ru-RU" sz="800" dirty="0">
                          <a:effectLst/>
                        </a:rPr>
                        <a:t>год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 anchor="ctr"/>
                </a:tc>
              </a:tr>
              <a:tr h="126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/>
                </a:tc>
              </a:tr>
              <a:tr h="217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Всего расходов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16 629 032,73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/>
                </a:tc>
              </a:tr>
              <a:tr h="373636">
                <a:tc>
                  <a:txBody>
                    <a:bodyPr/>
                    <a:lstStyle/>
                    <a:p>
                      <a:pPr indent="-12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>
                          <a:solidFill>
                            <a:srgbClr val="002060"/>
                          </a:solidFill>
                          <a:effectLst/>
                        </a:rPr>
                        <a:t>Муниципальная </a:t>
                      </a: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программа поселка имен  К.Либкнехта </a:t>
                      </a:r>
                      <a:r>
                        <a:rPr lang="ru-RU" sz="900" spc="30" dirty="0">
                          <a:solidFill>
                            <a:srgbClr val="002060"/>
                          </a:solidFill>
                          <a:effectLst/>
                        </a:rPr>
                        <a:t>Курчатовского района Курской области «Развитие культуры»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3 076 659,17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«Управление муниципальным имуществом»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460 400,00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«Энергосбережение и повышение энергетической эффективности»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150 000,00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/>
                </a:tc>
              </a:tr>
              <a:tr h="504056">
                <a:tc>
                  <a:txBody>
                    <a:bodyPr/>
                    <a:lstStyle/>
                    <a:p>
                      <a:pPr indent="-120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«Обеспечение доступным и комфортным жильем и коммунальными услугами</a:t>
                      </a:r>
                      <a:r>
                        <a:rPr lang="ru-RU" sz="900" spc="3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граждан в муниципальном образовании «поселок имени К.Либкнехта»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2 655 931,79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/>
                </a:tc>
              </a:tr>
              <a:tr h="504056">
                <a:tc>
                  <a:txBody>
                    <a:bodyPr/>
                    <a:lstStyle/>
                    <a:p>
                      <a:pPr indent="-12065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«Повышение эффективности работы с молодежью,</a:t>
                      </a:r>
                      <a:r>
                        <a:rPr lang="ru-RU" sz="900" spc="3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организация отдыха и оздоровления детей, молодежи, развитие физической культуры и спорта»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295 552,00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/>
                </a:tc>
              </a:tr>
              <a:tr h="360040">
                <a:tc>
                  <a:txBody>
                    <a:bodyPr/>
                    <a:lstStyle/>
                    <a:p>
                      <a:pPr indent="-12065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«Развитие муниципальной службы»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2 995 446,84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/>
                </a:tc>
              </a:tr>
              <a:tr h="648072">
                <a:tc>
                  <a:txBody>
                    <a:bodyPr/>
                    <a:lstStyle/>
                    <a:p>
                      <a:pPr indent="-12065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«Развитие транспортной системы,</a:t>
                      </a:r>
                      <a:r>
                        <a:rPr lang="ru-RU" sz="900" spc="3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обеспечение перевозки пассажиров в муниципальном образовании «поселок имени К.Либкнехта» Курчатовского района Курской области и безопасности дорожного движения»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9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349 648,08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/>
                </a:tc>
              </a:tr>
              <a:tr h="504056">
                <a:tc>
                  <a:txBody>
                    <a:bodyPr/>
                    <a:lstStyle/>
                    <a:p>
                      <a:pPr indent="-120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«Защита населения и территорий</a:t>
                      </a:r>
                      <a:r>
                        <a:rPr lang="ru-RU" sz="900" spc="3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от чрезвычайных ситуаций, обеспечение пожарной безопасности и  безопасности людей на водных объектах»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125 646,00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/>
                </a:tc>
              </a:tr>
              <a:tr h="2172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«Развитие экономики»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</a:rPr>
                        <a:t>20 900,00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/>
                </a:tc>
              </a:tr>
              <a:tr h="508624">
                <a:tc>
                  <a:txBody>
                    <a:bodyPr/>
                    <a:lstStyle/>
                    <a:p>
                      <a:pPr indent="-12065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«Формирование современной городской среды</a:t>
                      </a:r>
                      <a:r>
                        <a:rPr lang="ru-RU" sz="900" spc="3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в поселке имени К.Либкнехта Курчатовского района Курской области на 2018-2022 год»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4 407 868,85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3169" marR="53169" marT="0" marB="0"/>
                </a:tc>
              </a:tr>
              <a:tr h="332328">
                <a:tc>
                  <a:txBody>
                    <a:bodyPr/>
                    <a:lstStyle/>
                    <a:p>
                      <a:pPr indent="-120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3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Муниципальная программа поселка имен  К.Либкнехта Курчатовского района  «Развитие информационного общества»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ctr"/>
                </a:tc>
                <a:tc>
                  <a:txBody>
                    <a:bodyPr/>
                    <a:lstStyle/>
                    <a:p>
                      <a:pPr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90 980,00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  <a:tc>
                  <a:txBody>
                    <a:bodyPr/>
                    <a:lstStyle/>
                    <a:p>
                      <a:pPr indent="-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8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жизнь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C:\Documents and Settings\Inna\Рабочий стол\картинки\4FQEjCtzJ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836712"/>
            <a:ext cx="5004048" cy="3312368"/>
          </a:xfrm>
          <a:prstGeom prst="rect">
            <a:avLst/>
          </a:prstGeom>
          <a:noFill/>
        </p:spPr>
      </p:pic>
      <p:pic>
        <p:nvPicPr>
          <p:cNvPr id="1028" name="Picture 4" descr="C:\Documents and Settings\Inna\Рабочий стол\картинки\5nZq1bGKDk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8010" y="3501008"/>
            <a:ext cx="4475990" cy="3356992"/>
          </a:xfrm>
          <a:prstGeom prst="rect">
            <a:avLst/>
          </a:prstGeom>
          <a:noFill/>
        </p:spPr>
      </p:pic>
      <p:pic>
        <p:nvPicPr>
          <p:cNvPr id="1026" name="Picture 2" descr="C:\Documents and Settings\Inna\Рабочий стол\картинки\3HMC0bSAI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2"/>
            <a:ext cx="4932040" cy="2952328"/>
          </a:xfrm>
          <a:prstGeom prst="rect">
            <a:avLst/>
          </a:prstGeom>
          <a:noFill/>
        </p:spPr>
      </p:pic>
      <p:pic>
        <p:nvPicPr>
          <p:cNvPr id="1029" name="Picture 5" descr="C:\Documents and Settings\Inna\Рабочий стол\картинки\Инне\DSC057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1008"/>
            <a:ext cx="4932040" cy="3356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9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0801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развитие физической культуры и спорта на 2020 год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z="1000" dirty="0" smtClean="0"/>
          </a:p>
          <a:p>
            <a:r>
              <a:rPr lang="ru-RU" sz="3200" dirty="0" smtClean="0">
                <a:solidFill>
                  <a:srgbClr val="008000"/>
                </a:solidFill>
              </a:rPr>
              <a:t>Всего расходов:</a:t>
            </a:r>
          </a:p>
          <a:p>
            <a:endParaRPr lang="ru-RU" dirty="0" smtClean="0">
              <a:solidFill>
                <a:srgbClr val="008000"/>
              </a:solidFill>
            </a:endParaRPr>
          </a:p>
          <a:p>
            <a:r>
              <a:rPr lang="ru-RU" sz="2400" dirty="0" smtClean="0">
                <a:solidFill>
                  <a:srgbClr val="008000"/>
                </a:solidFill>
              </a:rPr>
              <a:t>на 2020 год – 295552 руб.</a:t>
            </a:r>
          </a:p>
          <a:p>
            <a:endParaRPr lang="ru-RU" sz="2400" dirty="0" smtClean="0">
              <a:solidFill>
                <a:srgbClr val="008000"/>
              </a:solidFill>
            </a:endParaRPr>
          </a:p>
          <a:p>
            <a:endParaRPr lang="ru-RU" sz="2400" dirty="0" smtClean="0">
              <a:solidFill>
                <a:srgbClr val="008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ru-RU" sz="1000" dirty="0" smtClean="0"/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Основное мероприятие «Обеспечение участия в областных соревнованиях и развития спортивного резерва»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5152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-420624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Культурная жизнь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5" name="Picture 7" descr="C:\Documents and Settings\Inna\Рабочий стол\картинки\Инне\DSC07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5148064" cy="3212976"/>
          </a:xfrm>
          <a:prstGeom prst="rect">
            <a:avLst/>
          </a:prstGeom>
          <a:noFill/>
        </p:spPr>
      </p:pic>
      <p:pic>
        <p:nvPicPr>
          <p:cNvPr id="2052" name="Picture 4" descr="C:\Documents and Settings\Inna\Рабочий стол\картинки\Инне\пены 2011 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01008"/>
            <a:ext cx="5004048" cy="3356992"/>
          </a:xfrm>
          <a:prstGeom prst="rect">
            <a:avLst/>
          </a:prstGeom>
          <a:noFill/>
        </p:spPr>
      </p:pic>
      <p:pic>
        <p:nvPicPr>
          <p:cNvPr id="2057" name="Picture 9" descr="C:\Documents and Settings\Inna\Рабочий стол\картинки\Инне\IMG_20171124_1817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4664"/>
            <a:ext cx="4525425" cy="3240360"/>
          </a:xfrm>
          <a:prstGeom prst="rect">
            <a:avLst/>
          </a:prstGeom>
          <a:noFill/>
        </p:spPr>
      </p:pic>
      <p:pic>
        <p:nvPicPr>
          <p:cNvPr id="2056" name="Picture 8" descr="C:\Documents and Settings\Inna\Рабочий стол\картинки\cIl7y8Py1w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04664"/>
            <a:ext cx="4860032" cy="3238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9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6699"/>
          </a:solidFill>
          <a:ln>
            <a:solidFill>
              <a:schemeClr val="tx1"/>
            </a:solidFill>
            <a:prstDash val="sysDot"/>
          </a:ln>
        </p:spPr>
        <p:txBody>
          <a:bodyPr/>
          <a:lstStyle/>
          <a:p>
            <a:r>
              <a:rPr lang="ru-RU" dirty="0" smtClean="0"/>
              <a:t>Расходы на культуру на 2020 </a:t>
            </a:r>
            <a:r>
              <a:rPr lang="ru-RU" sz="2800" dirty="0" smtClean="0"/>
              <a:t>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486272" cy="468369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Всего расходов: 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в 2020 - 3 076 659 руб.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Подпрограмма «Искусство»: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на 2020 год – 1292791,50 руб.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Подпрограмма «Наследие»: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на 2020 год – 1783867,67руб.</a:t>
            </a:r>
          </a:p>
        </p:txBody>
      </p:sp>
    </p:spTree>
    <p:extLst>
      <p:ext uri="{BB962C8B-B14F-4D97-AF65-F5344CB8AC3E}">
        <p14:creationId xmlns:p14="http://schemas.microsoft.com/office/powerpoint/2010/main" val="2643967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42175_576x32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4286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644008" y="116632"/>
            <a:ext cx="41062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ru-RU" b="1" dirty="0">
                <a:latin typeface="Franklin Gothic Book" pitchFamily="34" charset="0"/>
              </a:rPr>
              <a:t>Дорожный фонд </a:t>
            </a:r>
            <a:r>
              <a:rPr lang="ru-RU" altLang="ru-RU" dirty="0">
                <a:latin typeface="Franklin Gothic Book" pitchFamily="34" charset="0"/>
              </a:rPr>
              <a:t>- 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 местного значения</a:t>
            </a:r>
            <a:r>
              <a:rPr lang="ru-RU" altLang="ru-RU" dirty="0" smtClean="0">
                <a:latin typeface="Franklin Gothic Book" pitchFamily="34" charset="0"/>
              </a:rPr>
              <a:t>.</a:t>
            </a:r>
            <a:endParaRPr lang="ru-RU" altLang="ru-RU" dirty="0">
              <a:latin typeface="Franklin Gothic Book" pitchFamily="34" charset="0"/>
            </a:endParaRPr>
          </a:p>
        </p:txBody>
      </p:sp>
      <p:pic>
        <p:nvPicPr>
          <p:cNvPr id="21508" name="Рисунок 3" descr="dorozhnye_rabot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0"/>
            <a:ext cx="14763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4" descr="dorozhnye_rabot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857500"/>
            <a:ext cx="14763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2071688" y="3000375"/>
            <a:ext cx="1571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Franklin Gothic Book" pitchFamily="34" charset="0"/>
              </a:rPr>
              <a:t>Доходы фонда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6286500" y="3000375"/>
            <a:ext cx="1643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Franklin Gothic Book" pitchFamily="34" charset="0"/>
              </a:rPr>
              <a:t>Расходы фонда</a:t>
            </a:r>
          </a:p>
        </p:txBody>
      </p:sp>
      <p:sp>
        <p:nvSpPr>
          <p:cNvPr id="21512" name="Прямоугольник 8"/>
          <p:cNvSpPr>
            <a:spLocks noChangeArrowheads="1"/>
          </p:cNvSpPr>
          <p:nvPr/>
        </p:nvSpPr>
        <p:spPr bwMode="auto">
          <a:xfrm>
            <a:off x="4143375" y="4214813"/>
            <a:ext cx="50006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>
                <a:latin typeface="Franklin Gothic Book" pitchFamily="34" charset="0"/>
              </a:rPr>
              <a:t>-на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 местного значения</a:t>
            </a:r>
            <a:r>
              <a:rPr lang="en-US" altLang="ru-RU" dirty="0">
                <a:latin typeface="Franklin Gothic Book" pitchFamily="34" charset="0"/>
              </a:rPr>
              <a:t>;</a:t>
            </a:r>
            <a:endParaRPr lang="ru-RU" altLang="ru-RU" dirty="0">
              <a:latin typeface="Franklin Gothic Book" pitchFamily="34" charset="0"/>
            </a:endParaRPr>
          </a:p>
          <a:p>
            <a:pPr eaLnBrk="1" hangingPunct="1">
              <a:buFontTx/>
              <a:buChar char="-"/>
            </a:pPr>
            <a:r>
              <a:rPr lang="ru-RU" altLang="ru-RU" dirty="0">
                <a:latin typeface="Franklin Gothic Book" pitchFamily="34" charset="0"/>
              </a:rPr>
              <a:t>приобретение дорожной техники,</a:t>
            </a:r>
          </a:p>
          <a:p>
            <a:pPr eaLnBrk="1" hangingPunct="1"/>
            <a:r>
              <a:rPr lang="ru-RU" altLang="ru-RU" dirty="0">
                <a:latin typeface="Franklin Gothic Book" pitchFamily="34" charset="0"/>
              </a:rPr>
              <a:t>необходимой для строительства и содержания автомобильных дорог.</a:t>
            </a:r>
          </a:p>
        </p:txBody>
      </p:sp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0" y="4286250"/>
            <a:ext cx="407193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altLang="ru-RU">
                <a:latin typeface="Franklin Gothic Book" pitchFamily="34" charset="0"/>
              </a:rPr>
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производимых на территории Российской Федерации,</a:t>
            </a:r>
          </a:p>
          <a:p>
            <a:pPr eaLnBrk="1" hangingPunct="1"/>
            <a:r>
              <a:rPr lang="ru-RU" altLang="ru-RU">
                <a:latin typeface="Franklin Gothic Book" pitchFamily="34" charset="0"/>
              </a:rPr>
              <a:t>подлежащие зачислению в местный бюджет</a:t>
            </a:r>
          </a:p>
        </p:txBody>
      </p:sp>
      <p:pic>
        <p:nvPicPr>
          <p:cNvPr id="5122" name="Picture 2" descr="C:\Documents and Settings\Inna\Рабочий стол\картинки\IMG_05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0302" y="2852937"/>
            <a:ext cx="4923698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7675" y="428625"/>
            <a:ext cx="561677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Уважаемые жители </a:t>
            </a:r>
            <a:r>
              <a:rPr lang="ru-RU" dirty="0" smtClean="0">
                <a:latin typeface="+mn-lt"/>
              </a:rPr>
              <a:t>поселка имени К.Либкнехта!</a:t>
            </a:r>
            <a:endParaRPr lang="ru-RU" dirty="0">
              <a:latin typeface="+mn-lt"/>
            </a:endParaRP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+mn-lt"/>
              </a:rPr>
              <a:t> Исполнение бюджета </a:t>
            </a:r>
            <a:r>
              <a:rPr lang="ru-RU" sz="1400" dirty="0">
                <a:latin typeface="+mn-lt"/>
              </a:rPr>
              <a:t>муниципального </a:t>
            </a:r>
            <a:r>
              <a:rPr lang="ru-RU" sz="1400" dirty="0" smtClean="0">
                <a:latin typeface="+mn-lt"/>
              </a:rPr>
              <a:t>образования «поселок имени К.Либкнехта» за 2020 год сформирован профицитом (доходы</a:t>
            </a:r>
            <a:r>
              <a:rPr lang="en-US" sz="1400" dirty="0" smtClean="0">
                <a:latin typeface="+mn-lt"/>
              </a:rPr>
              <a:t>&gt;</a:t>
            </a:r>
            <a:r>
              <a:rPr lang="ru-RU" sz="1400" dirty="0" smtClean="0">
                <a:latin typeface="+mn-lt"/>
              </a:rPr>
              <a:t>расходы). </a:t>
            </a:r>
            <a:r>
              <a:rPr lang="ru-RU" sz="1400" dirty="0">
                <a:latin typeface="+mn-lt"/>
              </a:rPr>
              <a:t>Приоритетными направлениями расходования бюджетных средств определены: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-выплата заработной платы с начислениями работникам бюджетной сферы;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-оплата потребленных топливно-энергетических ресурсов;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-уплата налогов;</a:t>
            </a: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latin typeface="+mn-lt"/>
            </a:endParaRP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</a:endParaRPr>
          </a:p>
          <a:p>
            <a:pPr indent="4500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34925" y="3716338"/>
            <a:ext cx="9109075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endParaRPr lang="ru-RU" altLang="ru-RU" sz="1400" dirty="0" smtClean="0">
              <a:latin typeface="Franklin Gothic Book" pitchFamily="34" charset="0"/>
            </a:endParaRPr>
          </a:p>
          <a:p>
            <a:pPr algn="just" eaLnBrk="1" hangingPunct="1"/>
            <a:endParaRPr lang="ru-RU" altLang="ru-RU" sz="1400" dirty="0">
              <a:latin typeface="Franklin Gothic Book" pitchFamily="34" charset="0"/>
            </a:endParaRPr>
          </a:p>
          <a:p>
            <a:pPr algn="just" eaLnBrk="1" hangingPunct="1"/>
            <a:r>
              <a:rPr lang="ru-RU" altLang="ru-RU" sz="1400" dirty="0" smtClean="0">
                <a:latin typeface="Franklin Gothic Book" pitchFamily="34" charset="0"/>
              </a:rPr>
              <a:t>Главный </a:t>
            </a:r>
            <a:r>
              <a:rPr lang="ru-RU" altLang="ru-RU" sz="1400" dirty="0">
                <a:latin typeface="Franklin Gothic Book" pitchFamily="34" charset="0"/>
              </a:rPr>
              <a:t>финансовый документ утверждается </a:t>
            </a:r>
            <a:r>
              <a:rPr lang="ru-RU" altLang="ru-RU" sz="1400" dirty="0" smtClean="0">
                <a:latin typeface="Franklin Gothic Book" pitchFamily="34" charset="0"/>
              </a:rPr>
              <a:t>Решением Собрания депутатов поселка имени К.Либкнехта Курчатовского </a:t>
            </a:r>
            <a:r>
              <a:rPr lang="ru-RU" altLang="ru-RU" sz="1400" dirty="0">
                <a:latin typeface="Franklin Gothic Book" pitchFamily="34" charset="0"/>
              </a:rPr>
              <a:t>района Курской области, обсуждается на публичных слушаниях. При этом для нас важно ещё раз, в доступной форме, донести до жителей </a:t>
            </a:r>
            <a:r>
              <a:rPr lang="ru-RU" altLang="ru-RU" sz="1400" dirty="0" smtClean="0">
                <a:latin typeface="Franklin Gothic Book" pitchFamily="34" charset="0"/>
              </a:rPr>
              <a:t>поселка </a:t>
            </a:r>
            <a:r>
              <a:rPr lang="ru-RU" altLang="ru-RU" sz="1400" dirty="0">
                <a:latin typeface="Franklin Gothic Book" pitchFamily="34" charset="0"/>
              </a:rPr>
              <a:t>информацию о распределении бюджетных средств по приоритетным направлениям. Именно этому и способствует «Бюджет для граждан». Информация доходчиво раскрывает основные понятия о бюджетном процессе в муниципальном </a:t>
            </a:r>
            <a:r>
              <a:rPr lang="ru-RU" altLang="ru-RU" sz="1400" dirty="0" smtClean="0">
                <a:latin typeface="Franklin Gothic Book" pitchFamily="34" charset="0"/>
              </a:rPr>
              <a:t>образовании «поселок имени К.Либкнехта» Курчатовского района Курской </a:t>
            </a:r>
            <a:r>
              <a:rPr lang="ru-RU" altLang="ru-RU" sz="1400" dirty="0">
                <a:latin typeface="Franklin Gothic Book" pitchFamily="34" charset="0"/>
              </a:rPr>
              <a:t>области и позволит каждому жителю изучить основные направления бюджетной политики </a:t>
            </a:r>
            <a:r>
              <a:rPr lang="ru-RU" altLang="ru-RU" sz="1400" dirty="0" smtClean="0">
                <a:latin typeface="Franklin Gothic Book" pitchFamily="34" charset="0"/>
              </a:rPr>
              <a:t>поселка.</a:t>
            </a:r>
            <a:endParaRPr lang="ru-RU" altLang="ru-RU" sz="1400" dirty="0">
              <a:latin typeface="Franklin Gothic Book" pitchFamily="34" charset="0"/>
            </a:endParaRPr>
          </a:p>
          <a:p>
            <a:pPr algn="just" eaLnBrk="1" hangingPunct="1"/>
            <a:endParaRPr lang="ru-RU" altLang="ru-RU" sz="1400" dirty="0">
              <a:latin typeface="Franklin Gothic Book" pitchFamily="34" charset="0"/>
            </a:endParaRPr>
          </a:p>
          <a:p>
            <a:pPr algn="just" eaLnBrk="1" hangingPunct="1"/>
            <a:r>
              <a:rPr lang="ru-RU" altLang="ru-RU" sz="1400" dirty="0">
                <a:latin typeface="Franklin Gothic Book" pitchFamily="34" charset="0"/>
              </a:rPr>
              <a:t>Мы открыты для Ваших замечаний и конструктивных предложений.</a:t>
            </a:r>
          </a:p>
          <a:p>
            <a:pPr algn="just" eaLnBrk="1" hangingPunct="1"/>
            <a:endParaRPr lang="ru-RU" altLang="ru-RU" sz="1400" dirty="0">
              <a:latin typeface="Franklin Gothic Book" pitchFamily="34" charset="0"/>
            </a:endParaRPr>
          </a:p>
          <a:p>
            <a:pPr algn="just" eaLnBrk="1" hangingPunct="1"/>
            <a:r>
              <a:rPr lang="ru-RU" altLang="ru-RU" dirty="0">
                <a:latin typeface="Franklin Gothic Book" pitchFamily="34" charset="0"/>
              </a:rPr>
              <a:t>Глава </a:t>
            </a:r>
            <a:r>
              <a:rPr lang="ru-RU" altLang="ru-RU" dirty="0" smtClean="0">
                <a:latin typeface="Franklin Gothic Book" pitchFamily="34" charset="0"/>
              </a:rPr>
              <a:t>поселка им.К.Либкнехта                                               А.М. Туточкин</a:t>
            </a:r>
            <a:endParaRPr lang="ru-RU" altLang="ru-RU" dirty="0">
              <a:latin typeface="Franklin Gothic Book" pitchFamily="34" charset="0"/>
            </a:endParaRPr>
          </a:p>
        </p:txBody>
      </p:sp>
      <p:pic>
        <p:nvPicPr>
          <p:cNvPr id="1026" name="Picture 2" descr="C:\Documents and Settings\Inna\Рабочий стол\картинки\byudzhet-752x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87824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Дорожный фонд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554163"/>
            <a:ext cx="8812088" cy="4525962"/>
          </a:xfrm>
        </p:spPr>
        <p:txBody>
          <a:bodyPr/>
          <a:lstStyle/>
          <a:p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Направления использования дорожного фонда: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выполнение работ по капитальному ремонту, ремонту и содержанию автомобильных дорог общего пользования;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проектирование и строительство (реконструкция) автомобильных дорог общего пользования;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обустройство автомобильных дорог  общего пользования в целях повышения безопасности дорожного движения.</a:t>
            </a:r>
          </a:p>
          <a:p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муниципального дорожного фонда: </a:t>
            </a:r>
          </a:p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2020 год –2 349 648,08руб.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6699"/>
                </a:solidFill>
              </a:rPr>
              <a:t>Сфера ЖКХ</a:t>
            </a:r>
            <a:endParaRPr lang="ru-RU" b="1" i="1" dirty="0">
              <a:solidFill>
                <a:srgbClr val="FF66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4968552"/>
          </a:xfrm>
        </p:spPr>
        <p:txBody>
          <a:bodyPr/>
          <a:lstStyle/>
          <a:p>
            <a:pPr algn="ctr"/>
            <a:r>
              <a:rPr lang="ru-RU" sz="1800" b="1" spc="30" dirty="0" smtClean="0">
                <a:solidFill>
                  <a:srgbClr val="002060"/>
                </a:solidFill>
              </a:rPr>
              <a:t>Муниципальная программа поселка имен  К.Либкнехта Курчатовского района «Обеспечение доступным и комфортным жильем и коммунальными услугами граждан в муниципальном образовании «поселок имени К.Либкнехта»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задачи Программы: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создание условий для развития в муниципальном образовании социальной и инженерной инфраструктуры;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мероприятия по благоустройству поселка, сбору и транспортировке ТБО;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мероприятия в области жилищно-коммунального хозяйства.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муниципальной программы: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2020 год –2 655 931,79руб.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Inna\Рабочий стол\картинки\Инне\DSC00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8740" cy="3501008"/>
          </a:xfrm>
          <a:prstGeom prst="rect">
            <a:avLst/>
          </a:prstGeom>
          <a:noFill/>
        </p:spPr>
      </p:pic>
      <p:pic>
        <p:nvPicPr>
          <p:cNvPr id="2051" name="Picture 3" descr="C:\Documents and Settings\Inna\Рабочий стол\картинки\Инне\DSC07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011" y="0"/>
            <a:ext cx="4475990" cy="3501008"/>
          </a:xfrm>
          <a:prstGeom prst="rect">
            <a:avLst/>
          </a:prstGeom>
          <a:noFill/>
        </p:spPr>
      </p:pic>
      <p:pic>
        <p:nvPicPr>
          <p:cNvPr id="2053" name="Picture 5" descr="C:\Documents and Settings\Inna\Рабочий стол\картинки\Инне\P_20170908_114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01008"/>
            <a:ext cx="5220072" cy="3356992"/>
          </a:xfrm>
          <a:prstGeom prst="rect">
            <a:avLst/>
          </a:prstGeom>
          <a:noFill/>
        </p:spPr>
      </p:pic>
      <p:pic>
        <p:nvPicPr>
          <p:cNvPr id="2052" name="Picture 4" descr="C:\Documents and Settings\Inna\Рабочий стол\картинки\Инне\DSC084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008"/>
            <a:ext cx="4716016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86800" cy="14401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3399FF"/>
                </a:solidFill>
              </a:rPr>
              <a:t>Формирование современной городской среды</a:t>
            </a:r>
            <a:endParaRPr lang="ru-RU" dirty="0">
              <a:solidFill>
                <a:srgbClr val="3399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04864"/>
            <a:ext cx="8686800" cy="1370781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CC3300"/>
                </a:solidFill>
              </a:rPr>
              <a:t>На реализацию мероприятий по формированию современной городской среды предусмотрено на 2020 год 4 407 768,85 руб.</a:t>
            </a:r>
          </a:p>
          <a:p>
            <a:endParaRPr lang="ru-RU" sz="2800" i="1" dirty="0" smtClean="0">
              <a:solidFill>
                <a:srgbClr val="CC3300"/>
              </a:solidFill>
            </a:endParaRPr>
          </a:p>
          <a:p>
            <a:endParaRPr lang="ru-RU" sz="2800" i="1" dirty="0">
              <a:solidFill>
                <a:srgbClr val="CC3300"/>
              </a:solidFill>
            </a:endParaRPr>
          </a:p>
        </p:txBody>
      </p:sp>
      <p:pic>
        <p:nvPicPr>
          <p:cNvPr id="1029" name="Picture 5" descr="C:\Documents and Settings\Inna\Рабочий стол\картинки\M7g4YBMloRJTGqdTjrJHZearrRHxaHTROWVdZQ5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31078"/>
            <a:ext cx="3635895" cy="2726921"/>
          </a:xfrm>
          <a:prstGeom prst="rect">
            <a:avLst/>
          </a:prstGeom>
          <a:noFill/>
        </p:spPr>
      </p:pic>
      <p:pic>
        <p:nvPicPr>
          <p:cNvPr id="1030" name="Picture 6" descr="C:\Documents and Settings\Inna\Рабочий стол\картинки\eshgjngNEtpqavqo0AqF3rXnYd9vnUdit0IEtv8k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31078"/>
            <a:ext cx="3635896" cy="2726922"/>
          </a:xfrm>
          <a:prstGeom prst="rect">
            <a:avLst/>
          </a:prstGeom>
          <a:noFill/>
        </p:spPr>
      </p:pic>
      <p:pic>
        <p:nvPicPr>
          <p:cNvPr id="1028" name="Picture 4" descr="C:\Documents and Settings\Inna\Рабочий стол\картинки\UE9xa09uG2Ozy4xATzWwQ5UFloHhy4pgNERqjABk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149080"/>
            <a:ext cx="3203848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Резервный фонд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600" i="1" dirty="0" smtClean="0"/>
              <a:t>Резервный фонд Администрации поселка имени К.Либкнехта Курчатовского района  (далее - резервный фонд) создается с</a:t>
            </a:r>
          </a:p>
          <a:p>
            <a:pPr algn="just"/>
            <a:r>
              <a:rPr lang="ru-RU" sz="1600" i="1" dirty="0" smtClean="0"/>
              <a:t> целью финансового обеспечения непредвиденных</a:t>
            </a:r>
          </a:p>
          <a:p>
            <a:pPr algn="just"/>
            <a:r>
              <a:rPr lang="ru-RU" sz="1600" i="1" dirty="0" smtClean="0"/>
              <a:t> расходов, мероприятий местного значения, </a:t>
            </a:r>
          </a:p>
          <a:p>
            <a:pPr algn="just"/>
            <a:r>
              <a:rPr lang="ru-RU" sz="1600" i="1" dirty="0" smtClean="0"/>
              <a:t>непредусмотренных решением о бюджете</a:t>
            </a:r>
          </a:p>
          <a:p>
            <a:pPr algn="just"/>
            <a:r>
              <a:rPr lang="ru-RU" sz="1600" i="1" dirty="0" smtClean="0"/>
              <a:t> муниципального образования на очередной</a:t>
            </a:r>
          </a:p>
          <a:p>
            <a:pPr algn="just"/>
            <a:r>
              <a:rPr lang="ru-RU" sz="1600" i="1" dirty="0" smtClean="0"/>
              <a:t> финансовый год и плановый период.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Размер резервного фонда устанавливается </a:t>
            </a:r>
          </a:p>
          <a:p>
            <a:r>
              <a:rPr lang="ru-RU" sz="1600" i="1" dirty="0" smtClean="0"/>
              <a:t>постановлением администрации поселка имени</a:t>
            </a:r>
          </a:p>
          <a:p>
            <a:r>
              <a:rPr lang="ru-RU" sz="1600" i="1" dirty="0" smtClean="0"/>
              <a:t> К.Либкнехта Курчатовского района и не может </a:t>
            </a:r>
          </a:p>
          <a:p>
            <a:r>
              <a:rPr lang="ru-RU" sz="1600" i="1" dirty="0" smtClean="0"/>
              <a:t>превышать 3 процента от общего объема расходов.</a:t>
            </a:r>
          </a:p>
          <a:p>
            <a:endParaRPr lang="ru-RU" sz="1600" i="1" dirty="0"/>
          </a:p>
          <a:p>
            <a:r>
              <a:rPr lang="ru-RU" sz="1600" i="1" dirty="0" smtClean="0"/>
              <a:t> Резервный фонд на </a:t>
            </a:r>
            <a:r>
              <a:rPr lang="ru-RU" sz="1600" i="1" dirty="0" smtClean="0"/>
              <a:t>2020 </a:t>
            </a:r>
            <a:r>
              <a:rPr lang="ru-RU" sz="1600" i="1" dirty="0" smtClean="0"/>
              <a:t>год и плановый период </a:t>
            </a:r>
            <a:r>
              <a:rPr lang="ru-RU" sz="1600" i="1" dirty="0" smtClean="0"/>
              <a:t>2021 и 2022 </a:t>
            </a:r>
            <a:r>
              <a:rPr lang="ru-RU" sz="1600" i="1" dirty="0" smtClean="0"/>
              <a:t>годов запланирован в размере 300 тыс. руб. ежегодно.</a:t>
            </a:r>
          </a:p>
          <a:p>
            <a:endParaRPr lang="ru-RU" sz="1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16832"/>
            <a:ext cx="266429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Бюджетные ассигнования резервного фонда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используются для финансового обеспечения:</a:t>
            </a:r>
            <a:endParaRPr lang="ru-RU" sz="1400" i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98787266"/>
              </p:ext>
            </p:extLst>
          </p:nvPr>
        </p:nvGraphicFramePr>
        <p:xfrm>
          <a:off x="395536" y="1988841"/>
          <a:ext cx="8352928" cy="4091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4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3218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98500"/>
            <a:ext cx="4270375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5072063" y="1214438"/>
            <a:ext cx="36433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0070C0"/>
                </a:solidFill>
                <a:latin typeface="Franklin Gothic Book" pitchFamily="34" charset="0"/>
              </a:rPr>
              <a:t>Муниципальный долг возникает в силу осуществления заимствований для погашения долговых обязательств и финансирования дефицита бюджета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14313" y="5357813"/>
            <a:ext cx="8715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7030A0"/>
                </a:solidFill>
                <a:latin typeface="Franklin Gothic Book" pitchFamily="34" charset="0"/>
              </a:rPr>
              <a:t>Муниципальный долг муниципального </a:t>
            </a:r>
            <a:r>
              <a:rPr lang="ru-RU" altLang="ru-RU" sz="2400" dirty="0" smtClean="0">
                <a:solidFill>
                  <a:srgbClr val="7030A0"/>
                </a:solidFill>
                <a:latin typeface="Franklin Gothic Book" pitchFamily="34" charset="0"/>
              </a:rPr>
              <a:t>образования  «поселок имени К.Либкнехта»  на 2020 г</a:t>
            </a:r>
            <a:r>
              <a:rPr lang="ru-RU" altLang="ru-RU" sz="2400" dirty="0" smtClean="0">
                <a:solidFill>
                  <a:srgbClr val="7030A0"/>
                </a:solidFill>
                <a:latin typeface="Univers"/>
              </a:rPr>
              <a:t>=0,00 руб.</a:t>
            </a:r>
            <a:endParaRPr lang="ru-RU" altLang="ru-RU" sz="2400" dirty="0">
              <a:solidFill>
                <a:srgbClr val="7030A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</a:t>
            </a:r>
            <a:r>
              <a:rPr lang="ru-RU" sz="2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развития, используемые при составлении проекта бюджета муниципального образования</a:t>
            </a:r>
            <a:endParaRPr lang="ru-RU" sz="20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875213"/>
              </p:ext>
            </p:extLst>
          </p:nvPr>
        </p:nvGraphicFramePr>
        <p:xfrm>
          <a:off x="467543" y="1484784"/>
          <a:ext cx="8352928" cy="42554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31167"/>
                <a:gridCol w="1679919"/>
                <a:gridCol w="1080614"/>
                <a:gridCol w="1080614"/>
                <a:gridCol w="1080614"/>
              </a:tblGrid>
              <a:tr h="1300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Единицы измерения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 год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FF"/>
                    </a:solidFill>
                  </a:tcPr>
                </a:tc>
              </a:tr>
              <a:tr h="857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Индекс-дефлятор оптовых цен промышленной продукции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  <a:tr h="857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Индекс-дефлятор промышленного производства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  <a:tr h="413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Фонд заработной платы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тыс.рублей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463 407,00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  <a:tr h="413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 роста фонда заработной платы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  <a:tr h="413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тыс.чел.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1,177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3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Основные термины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5043189"/>
          </a:xfrm>
          <a:solidFill>
            <a:srgbClr val="00FFFF"/>
          </a:solidFill>
        </p:spPr>
        <p:txBody>
          <a:bodyPr/>
          <a:lstStyle/>
          <a:p>
            <a:pPr algn="just"/>
            <a:r>
              <a:rPr lang="ru-RU" sz="1200" b="1" u="sng" dirty="0"/>
              <a:t>Безвозмездные перечисления</a:t>
            </a:r>
            <a:r>
              <a:rPr lang="ru-RU" sz="1200" dirty="0"/>
              <a:t> осуществляются в рамках безвозмездной помощи (содействия) Российской Федерации, под которой понимаются средства, товары, предоставляемые Российской Федерации, субъектам РФ, органам государственной власти и местного самоуправления, а также выполняемые для них работы и оказываемые им услуги в качестве гуманитарной или технической помощи (содействия) на безвозмездной основе иностранными государствами, их федеративными или муниципальными образованиями, международными и иностранными учреждениями или некоммерческими организациями </a:t>
            </a:r>
            <a:r>
              <a:rPr lang="ru-RU" sz="1200" dirty="0" smtClean="0"/>
              <a:t>.</a:t>
            </a:r>
          </a:p>
          <a:p>
            <a:r>
              <a:rPr lang="ru-RU" sz="1200" b="1" u="sng" dirty="0" smtClean="0"/>
              <a:t>Собственные (закрепленные) доходы</a:t>
            </a:r>
            <a:r>
              <a:rPr lang="ru-RU" sz="1200" dirty="0" smtClean="0"/>
              <a:t> - доходы, которые полностью или в твердо фиксированной доле (в %) на постоянной или договорной основе в установленном порядке поступают в соответствующий бюджет.</a:t>
            </a:r>
          </a:p>
          <a:p>
            <a:pPr algn="just"/>
            <a:r>
              <a:rPr lang="ru-RU" sz="1200" b="1" u="sng" dirty="0" smtClean="0"/>
              <a:t>Межбюджетные </a:t>
            </a:r>
            <a:r>
              <a:rPr lang="ru-RU" sz="1200" b="1" u="sng" dirty="0"/>
              <a:t>трансферты</a:t>
            </a:r>
            <a:r>
              <a:rPr lang="ru-RU" sz="1200" dirty="0"/>
              <a:t> 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/>
            <a:r>
              <a:rPr lang="ru-RU" sz="1200" b="1" u="sng" dirty="0"/>
              <a:t>Дотации</a:t>
            </a:r>
            <a:r>
              <a:rPr lang="ru-RU" sz="1200" dirty="0"/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использования;</a:t>
            </a:r>
          </a:p>
          <a:p>
            <a:pPr algn="just"/>
            <a:r>
              <a:rPr lang="ru-RU" sz="1200" b="1" u="sng" dirty="0"/>
              <a:t>Субвенция</a:t>
            </a:r>
            <a:r>
              <a:rPr lang="ru-RU" sz="1200" dirty="0"/>
              <a:t> - межбюджетные трансферты, предоставляемые бюджетам субъектов Российской Федерации в целях финансового обеспечения расходных обязательств субъектов Российской Федерации и (или) муниципальных образований, возникающих при выполнении полномочий Российской Федерации, переданных для осуществления органам государственной власти субъектов Российской Федерации и (или) органам местного самоуправления в установленном порядке.</a:t>
            </a:r>
          </a:p>
          <a:p>
            <a:pPr algn="just"/>
            <a:r>
              <a:rPr lang="ru-RU" sz="1200" b="1" u="sng" dirty="0"/>
              <a:t>Субсидия</a:t>
            </a:r>
            <a:r>
              <a:rPr lang="ru-RU" sz="1200" dirty="0"/>
              <a:t> - межбюджетные трансферты, предоставляемые бюджетам субъектов Российской Федерации в целях </a:t>
            </a:r>
            <a:r>
              <a:rPr lang="ru-RU" sz="1200" dirty="0" err="1"/>
              <a:t>софинансирования</a:t>
            </a:r>
            <a:r>
              <a:rPr lang="ru-RU" sz="1200" dirty="0"/>
  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и предметам совместного ведения Российской Федерации и субъектов Российской Федерации, и расходных обязательств по выполнению полномочий органов местного самоуправления по вопросам местного значения.</a:t>
            </a:r>
            <a:br>
              <a:rPr lang="ru-RU" sz="1200" dirty="0"/>
            </a:br>
            <a:r>
              <a:rPr lang="ru-RU" sz="1200" dirty="0"/>
              <a:t>Совокупность субсидий бюджетам субъектов Российской Федерации из федерального бюджета образует Федеральный фонд </a:t>
            </a:r>
            <a:r>
              <a:rPr lang="ru-RU" sz="1200" dirty="0" err="1"/>
              <a:t>софинансирования</a:t>
            </a:r>
            <a:r>
              <a:rPr lang="ru-RU" sz="1200" dirty="0"/>
              <a:t> расходов.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9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000250" y="1857375"/>
            <a:ext cx="5286375" cy="1569660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rgbClr val="00FFFF"/>
                </a:solidFill>
                <a:latin typeface="Franklin Gothic Book" pitchFamily="34" charset="0"/>
              </a:rPr>
              <a:t>Информация подготовлена Администрацией поселка имени К.Либкнехта </a:t>
            </a:r>
            <a:r>
              <a:rPr lang="ru-RU" altLang="ru-RU" sz="2400" dirty="0">
                <a:solidFill>
                  <a:srgbClr val="00FFFF"/>
                </a:solidFill>
                <a:latin typeface="Franklin Gothic Book" pitchFamily="34" charset="0"/>
              </a:rPr>
              <a:t>Курчатовского района</a:t>
            </a:r>
          </a:p>
          <a:p>
            <a:pPr algn="ctr" eaLnBrk="1" hangingPunct="1"/>
            <a:endParaRPr lang="ru-RU" altLang="ru-RU" sz="2400" dirty="0">
              <a:solidFill>
                <a:srgbClr val="00FFFF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4357688" y="785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>
              <a:latin typeface="Franklin Gothic Book" pitchFamily="34" charset="0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4572000" y="357188"/>
            <a:ext cx="4286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endParaRPr lang="ru-RU" altLang="ru-RU" b="1" dirty="0">
              <a:latin typeface="Franklin Gothic Book" pitchFamily="34" charset="0"/>
            </a:endParaRPr>
          </a:p>
          <a:p>
            <a:pPr algn="just" eaLnBrk="1" hangingPunct="1"/>
            <a:r>
              <a:rPr lang="ru-RU" altLang="ru-RU" sz="2000" b="1" dirty="0">
                <a:latin typeface="Franklin Gothic Book" pitchFamily="34" charset="0"/>
              </a:rPr>
              <a:t>Бюджет – </a:t>
            </a:r>
            <a:r>
              <a:rPr lang="ru-RU" altLang="ru-RU" sz="2000" dirty="0">
                <a:latin typeface="Franklin Gothic Book" pitchFamily="34" charset="0"/>
              </a:rPr>
              <a:t>форма образования и расходования денежных средств,</a:t>
            </a:r>
          </a:p>
          <a:p>
            <a:pPr eaLnBrk="1" hangingPunct="1"/>
            <a:r>
              <a:rPr lang="ru-RU" altLang="ru-RU" sz="2000" dirty="0">
                <a:latin typeface="Franklin Gothic Book" pitchFamily="34" charset="0"/>
              </a:rPr>
              <a:t>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357188" y="3571875"/>
            <a:ext cx="428682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Franklin Gothic Book" pitchFamily="34" charset="0"/>
              </a:rPr>
              <a:t>Бюджет  для граждан – </a:t>
            </a:r>
            <a:r>
              <a:rPr lang="ru-RU" altLang="ru-RU" sz="2000" dirty="0">
                <a:latin typeface="Franklin Gothic Book" pitchFamily="34" charset="0"/>
              </a:rPr>
              <a:t>аналитический документ, разрабатываемый в целях представления гражданам актуальной информации о бюджете в формате, доступном для широкого круга пользователей.</a:t>
            </a:r>
            <a:endParaRPr lang="ru-RU" altLang="ru-RU" sz="2000" b="1" dirty="0">
              <a:latin typeface="Franklin Gothic Book" pitchFamily="34" charset="0"/>
            </a:endParaRPr>
          </a:p>
        </p:txBody>
      </p:sp>
      <p:pic>
        <p:nvPicPr>
          <p:cNvPr id="2050" name="Picture 2" descr="C:\Documents and Settings\Inna\Рабочий стол\картинки\otkrytyj_bjudzh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08920"/>
            <a:ext cx="4211960" cy="4149080"/>
          </a:xfrm>
          <a:prstGeom prst="rect">
            <a:avLst/>
          </a:prstGeom>
          <a:noFill/>
        </p:spPr>
      </p:pic>
      <p:pic>
        <p:nvPicPr>
          <p:cNvPr id="2051" name="Picture 3" descr="C:\Documents and Settings\Inna\Рабочий стол\картинки\86c1871f1c42d1047764bc3ac22436e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55976" cy="326698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36344"/>
            <a:ext cx="41910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85750"/>
            <a:ext cx="31908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42938" y="857250"/>
            <a:ext cx="2000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ДОХОДЫ –это денежные 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средства 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поступающие 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в бюджет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6215063" y="857250"/>
            <a:ext cx="24288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РАСХОДЫ – это денежные 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средства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выплачиваемые </a:t>
            </a:r>
          </a:p>
          <a:p>
            <a:pPr algn="ctr" eaLnBrk="1" hangingPunct="1"/>
            <a:r>
              <a:rPr lang="ru-RU" altLang="ru-RU" sz="2400">
                <a:latin typeface="Franklin Gothic Book" pitchFamily="34" charset="0"/>
              </a:rPr>
              <a:t>из бюджета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428750" y="4429125"/>
            <a:ext cx="6143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Univers"/>
              </a:rPr>
              <a:t>ДОХОДЫ&gt;РАСХОДОВ =ПРОФИЦИТ БЮДЖЕТА</a:t>
            </a:r>
          </a:p>
          <a:p>
            <a:pPr algn="ctr" eaLnBrk="1" hangingPunct="1"/>
            <a:endParaRPr lang="ru-RU" altLang="ru-RU">
              <a:latin typeface="Univers"/>
            </a:endParaRPr>
          </a:p>
          <a:p>
            <a:pPr algn="ctr" eaLnBrk="1" hangingPunct="1"/>
            <a:r>
              <a:rPr lang="ru-RU" altLang="ru-RU">
                <a:latin typeface="Univers"/>
              </a:rPr>
              <a:t>РАСХОДЫ  &gt; ДОХОДОВ= ДЕФИЦИТ БЮДЖЕТА</a:t>
            </a:r>
          </a:p>
        </p:txBody>
      </p:sp>
      <p:pic>
        <p:nvPicPr>
          <p:cNvPr id="3074" name="Picture 2" descr="C:\Documents and Settings\Inna\Рабочий стол\картинки\slide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Из каких поступлений формируется доходная часть бюджета муниципального образования «Поселок имени К.Либкнехта»</a:t>
            </a:r>
            <a:endParaRPr lang="ru-RU" sz="1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94485347"/>
              </p:ext>
            </p:extLst>
          </p:nvPr>
        </p:nvGraphicFramePr>
        <p:xfrm>
          <a:off x="301752" y="1196752"/>
          <a:ext cx="85187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трелка вправо 3"/>
          <p:cNvSpPr/>
          <p:nvPr/>
        </p:nvSpPr>
        <p:spPr>
          <a:xfrm rot="6756549">
            <a:off x="2483768" y="1916832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3685909">
            <a:off x="6726692" y="1916833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4463988" y="1938253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Inna\Рабочий стол\картинки\budjetdlgrazhdan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588923"/>
              </p:ext>
            </p:extLst>
          </p:nvPr>
        </p:nvGraphicFramePr>
        <p:xfrm>
          <a:off x="857224" y="2143116"/>
          <a:ext cx="7819232" cy="421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500063" y="357188"/>
            <a:ext cx="821531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Доходная часть </a:t>
            </a:r>
            <a:r>
              <a:rPr lang="ru-RU" altLang="ru-RU" sz="2400" dirty="0" smtClean="0">
                <a:solidFill>
                  <a:srgbClr val="000000"/>
                </a:solidFill>
                <a:latin typeface="Franklin Gothic Book" pitchFamily="34" charset="0"/>
              </a:rPr>
              <a:t>бюджета муниципального образования сформирована </a:t>
            </a:r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по двум основным группам:</a:t>
            </a:r>
          </a:p>
          <a:p>
            <a:pPr algn="ctr" eaLnBrk="1" hangingPunct="1"/>
            <a:endParaRPr lang="ru-RU" altLang="ru-RU" sz="1000" dirty="0">
              <a:solidFill>
                <a:srgbClr val="000000"/>
              </a:solidFill>
              <a:latin typeface="Franklin Gothic Book" pitchFamily="34" charset="0"/>
            </a:endParaRPr>
          </a:p>
          <a:p>
            <a:pPr algn="ctr" eaLnBrk="1" hangingPunct="1"/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Общий объём доходов в </a:t>
            </a:r>
            <a:r>
              <a:rPr lang="ru-RU" altLang="ru-RU" sz="2400" dirty="0" smtClean="0">
                <a:solidFill>
                  <a:srgbClr val="000000"/>
                </a:solidFill>
                <a:latin typeface="Franklin Gothic Book" pitchFamily="34" charset="0"/>
              </a:rPr>
              <a:t>2020 </a:t>
            </a:r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году </a:t>
            </a:r>
            <a:r>
              <a:rPr lang="ru-RU" altLang="ru-RU" sz="2400" dirty="0" smtClean="0">
                <a:solidFill>
                  <a:srgbClr val="000000"/>
                </a:solidFill>
                <a:latin typeface="Franklin Gothic Book" pitchFamily="34" charset="0"/>
              </a:rPr>
              <a:t>28467,892 </a:t>
            </a:r>
            <a:r>
              <a:rPr lang="ru-RU" altLang="ru-RU" sz="2400" dirty="0">
                <a:solidFill>
                  <a:srgbClr val="000000"/>
                </a:solidFill>
                <a:latin typeface="Franklin Gothic Book" pitchFamily="34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147316"/>
              </p:ext>
            </p:extLst>
          </p:nvPr>
        </p:nvGraphicFramePr>
        <p:xfrm>
          <a:off x="336550" y="1414463"/>
          <a:ext cx="8470900" cy="50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57188" y="214313"/>
            <a:ext cx="8358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Franklin Gothic Book" pitchFamily="34" charset="0"/>
              </a:rPr>
              <a:t>Структура собственных доходов бюджета муниципального </a:t>
            </a:r>
            <a:r>
              <a:rPr lang="ru-RU" altLang="ru-RU" sz="2400" dirty="0" smtClean="0">
                <a:latin typeface="Franklin Gothic Book" pitchFamily="34" charset="0"/>
              </a:rPr>
              <a:t>образования «поселок имени К.Либкнехта», </a:t>
            </a:r>
            <a:r>
              <a:rPr lang="ru-RU" altLang="ru-RU" sz="2400" dirty="0">
                <a:latin typeface="Franklin Gothic Book" pitchFamily="34" charset="0"/>
              </a:rPr>
              <a:t>з</a:t>
            </a:r>
            <a:r>
              <a:rPr lang="ru-RU" altLang="ru-RU" sz="2400" dirty="0" smtClean="0">
                <a:latin typeface="Franklin Gothic Book" pitchFamily="34" charset="0"/>
              </a:rPr>
              <a:t>а 2020 год, всего – 18587,069 тыс.руб</a:t>
            </a:r>
            <a:r>
              <a:rPr lang="ru-RU" altLang="ru-RU" sz="2400" dirty="0">
                <a:latin typeface="Franklin Gothic Boo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Межбюджетные трансферты – основной вид безвозмездных перечислений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1600" i="1" dirty="0" smtClean="0"/>
              <a:t>Межбюджетные трансферты – денежные средства, перечисляемые из одного бюджета бюджетной системы РФ другому.</a:t>
            </a:r>
          </a:p>
          <a:p>
            <a:pPr algn="ctr"/>
            <a:endParaRPr lang="ru-RU" sz="16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978339"/>
              </p:ext>
            </p:extLst>
          </p:nvPr>
        </p:nvGraphicFramePr>
        <p:xfrm>
          <a:off x="304799" y="2204864"/>
          <a:ext cx="8515674" cy="34747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838558"/>
                <a:gridCol w="2838558"/>
                <a:gridCol w="283855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Виды межбюджетных</a:t>
                      </a:r>
                      <a:r>
                        <a:rPr lang="ru-RU" baseline="0" dirty="0" smtClean="0">
                          <a:effectLst/>
                        </a:rPr>
                        <a:t> трансфертов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Определение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/>
                        </a:rPr>
                        <a:t> Аналогия в семейном бюджете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 (от</a:t>
                      </a:r>
                      <a:r>
                        <a:rPr lang="ru-RU" sz="1400" baseline="0" dirty="0" smtClean="0"/>
                        <a:t> лат. «</a:t>
                      </a:r>
                      <a:r>
                        <a:rPr lang="en-US" sz="1400" baseline="0" dirty="0" err="1" smtClean="0"/>
                        <a:t>Dotatio</a:t>
                      </a:r>
                      <a:r>
                        <a:rPr lang="ru-RU" sz="1400" baseline="0" dirty="0" smtClean="0"/>
                        <a:t>»</a:t>
                      </a:r>
                      <a:r>
                        <a:rPr lang="en-US" sz="1400" baseline="0" dirty="0" smtClean="0"/>
                        <a:t> - </a:t>
                      </a:r>
                      <a:r>
                        <a:rPr lang="ru-RU" sz="1400" baseline="0" dirty="0" smtClean="0"/>
                        <a:t>дар, пожертвование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Предоставляются без определения</a:t>
                      </a:r>
                      <a:r>
                        <a:rPr lang="ru-RU" sz="1400" baseline="0" dirty="0" smtClean="0"/>
                        <a:t> конкретной цели их использования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 даёте своему ребёнку «карманные деньги»</a:t>
                      </a:r>
                      <a:endParaRPr lang="ru-RU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r>
                        <a:rPr lang="ru-RU" sz="1400" baseline="0" dirty="0" smtClean="0"/>
                        <a:t> (</a:t>
                      </a:r>
                      <a:r>
                        <a:rPr lang="ru-RU" sz="1400" dirty="0" smtClean="0"/>
                        <a:t>от</a:t>
                      </a:r>
                      <a:r>
                        <a:rPr lang="ru-RU" sz="1400" baseline="0" dirty="0" smtClean="0"/>
                        <a:t> лат. «</a:t>
                      </a:r>
                      <a:r>
                        <a:rPr lang="en-US" sz="1400" baseline="0" dirty="0" err="1" smtClean="0"/>
                        <a:t>Subvenire</a:t>
                      </a:r>
                      <a:r>
                        <a:rPr lang="ru-RU" sz="1400" baseline="0" dirty="0" smtClean="0"/>
                        <a:t>»</a:t>
                      </a:r>
                      <a:r>
                        <a:rPr lang="en-US" sz="1400" baseline="0" dirty="0" smtClean="0"/>
                        <a:t> - </a:t>
                      </a:r>
                      <a:r>
                        <a:rPr lang="ru-RU" sz="1400" baseline="0" dirty="0" smtClean="0"/>
                        <a:t>приходить на помощь)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 даёте своему ребёнку деньги и посылаете его в магазин купить продукты по списку</a:t>
                      </a:r>
                      <a:endParaRPr lang="ru-RU" sz="1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Субсидии</a:t>
                      </a:r>
                      <a:r>
                        <a:rPr lang="ru-RU" sz="1400" baseline="0" dirty="0" smtClean="0"/>
                        <a:t> (</a:t>
                      </a:r>
                      <a:r>
                        <a:rPr lang="ru-RU" sz="1400" dirty="0" smtClean="0"/>
                        <a:t>от</a:t>
                      </a:r>
                      <a:r>
                        <a:rPr lang="ru-RU" sz="1400" baseline="0" dirty="0" smtClean="0"/>
                        <a:t> лат. «</a:t>
                      </a:r>
                      <a:r>
                        <a:rPr lang="en-US" sz="1400" baseline="0" dirty="0" err="1" smtClean="0"/>
                        <a:t>Subsidium</a:t>
                      </a:r>
                      <a:r>
                        <a:rPr lang="ru-RU" sz="1400" baseline="0" dirty="0" smtClean="0"/>
                        <a:t>»</a:t>
                      </a:r>
                      <a:r>
                        <a:rPr lang="en-US" sz="1400" baseline="0" dirty="0" smtClean="0"/>
                        <a:t> - </a:t>
                      </a:r>
                      <a:r>
                        <a:rPr lang="ru-RU" sz="1400" baseline="0" dirty="0" smtClean="0"/>
                        <a:t>поддержка)</a:t>
                      </a:r>
                      <a:endParaRPr lang="ru-RU" sz="14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Предоставляются на условиях долевого </a:t>
                      </a:r>
                      <a:r>
                        <a:rPr lang="ru-RU" sz="1400" dirty="0" err="1" smtClean="0"/>
                        <a:t>софинансирования</a:t>
                      </a:r>
                      <a:r>
                        <a:rPr lang="ru-RU" sz="1400" baseline="0" dirty="0" smtClean="0"/>
                        <a:t> расходов других бюджетов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 добавляете</a:t>
                      </a:r>
                      <a:r>
                        <a:rPr lang="ru-RU" sz="1400" baseline="0" dirty="0" smtClean="0"/>
                        <a:t> денег для того, чтобы ваш ребёнок купил себе новый телефон, часть денег он накопил сам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2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2933</TotalTime>
  <Words>1869</Words>
  <Application>Microsoft Office PowerPoint</Application>
  <PresentationFormat>Экран (4:3)</PresentationFormat>
  <Paragraphs>230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Franklin Gothic Book</vt:lpstr>
      <vt:lpstr>Franklin Gothic Medium</vt:lpstr>
      <vt:lpstr>Times New Roman</vt:lpstr>
      <vt:lpstr>Univers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Из каких поступлений формируется доходная часть бюджета муниципального образования «Поселок имени К.Либкнехта»</vt:lpstr>
      <vt:lpstr>Презентация PowerPoint</vt:lpstr>
      <vt:lpstr>Презентация PowerPoint</vt:lpstr>
      <vt:lpstr>Презентация PowerPoint</vt:lpstr>
      <vt:lpstr>Межбюджетные трансферты – основной вид безвозмездных перечислений</vt:lpstr>
      <vt:lpstr>Презентация PowerPoint</vt:lpstr>
      <vt:lpstr>понятие и типы расходных обязательств</vt:lpstr>
      <vt:lpstr>Удельный вес расходов в разрезе функциональной структуры в общем объёме бюджета муниципального образования  «поселок имени К.Либкнехта» за 2020  год (25 861,331 тыс. руб.)</vt:lpstr>
      <vt:lpstr>Что такое муниципальные программы?</vt:lpstr>
      <vt:lpstr>Распределение бюджетных ассигнований по муниципальным программам муниципального образования «поселок имени К.Либкнехта» Курчатовского района Курской области</vt:lpstr>
      <vt:lpstr>Спортивная жизнь</vt:lpstr>
      <vt:lpstr>Расходы на развитие физической культуры и спорта на 2020 год</vt:lpstr>
      <vt:lpstr>Культурная жизнь</vt:lpstr>
      <vt:lpstr>Расходы на культуру на 2020 г.</vt:lpstr>
      <vt:lpstr>Презентация PowerPoint</vt:lpstr>
      <vt:lpstr>Дорожный фонд </vt:lpstr>
      <vt:lpstr>Сфера ЖКХ</vt:lpstr>
      <vt:lpstr>Презентация PowerPoint</vt:lpstr>
      <vt:lpstr>Формирование современной городской среды</vt:lpstr>
      <vt:lpstr>Резервный фонд</vt:lpstr>
      <vt:lpstr>Бюджетные ассигнования резервного фонда</vt:lpstr>
      <vt:lpstr>Презентация PowerPoint</vt:lpstr>
      <vt:lpstr>Основные показатели социально-экономического развития, используемые при составлении проекта бюджета муниципального образования</vt:lpstr>
      <vt:lpstr>Основные термины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Vera</dc:creator>
  <cp:lastModifiedBy>Prasolova</cp:lastModifiedBy>
  <cp:revision>247</cp:revision>
  <cp:lastPrinted>2015-11-24T06:45:12Z</cp:lastPrinted>
  <dcterms:modified xsi:type="dcterms:W3CDTF">2021-04-01T06:29:52Z</dcterms:modified>
</cp:coreProperties>
</file>